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7" r:id="rId4"/>
    <p:sldId id="264" r:id="rId5"/>
    <p:sldId id="265" r:id="rId6"/>
    <p:sldId id="269" r:id="rId7"/>
    <p:sldId id="270" r:id="rId8"/>
    <p:sldId id="268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342" r:id="rId25"/>
    <p:sldId id="360" r:id="rId26"/>
    <p:sldId id="343" r:id="rId27"/>
    <p:sldId id="26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4046"/>
    <a:srgbClr val="305DBF"/>
    <a:srgbClr val="FFFFFF"/>
    <a:srgbClr val="482326"/>
    <a:srgbClr val="0000FF"/>
    <a:srgbClr val="C7D4F1"/>
    <a:srgbClr val="00AE00"/>
    <a:srgbClr val="C0D2FE"/>
    <a:srgbClr val="001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4660"/>
  </p:normalViewPr>
  <p:slideViewPr>
    <p:cSldViewPr snapToGrid="0">
      <p:cViewPr varScale="1">
        <p:scale>
          <a:sx n="67" d="100"/>
          <a:sy n="67" d="100"/>
        </p:scale>
        <p:origin x="90" y="8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2A34F0-FFF8-4E2B-A045-3A17A4B4F2A2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9D60C-7724-408A-97DE-81545F3C1F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47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1460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9538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3674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305D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;p2">
            <a:extLst>
              <a:ext uri="{FF2B5EF4-FFF2-40B4-BE49-F238E27FC236}">
                <a16:creationId xmlns:a16="http://schemas.microsoft.com/office/drawing/2014/main" id="{86170440-DBB6-D733-946C-060B844002C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14400" y="713284"/>
            <a:ext cx="5880400" cy="22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67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id="{4C31DABD-819E-DE94-D6A3-DB3A9950DDD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4400" y="3037793"/>
            <a:ext cx="58804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 dirty="0"/>
          </a:p>
        </p:txBody>
      </p:sp>
      <p:grpSp>
        <p:nvGrpSpPr>
          <p:cNvPr id="9" name="Google Shape;11;p2">
            <a:extLst>
              <a:ext uri="{FF2B5EF4-FFF2-40B4-BE49-F238E27FC236}">
                <a16:creationId xmlns:a16="http://schemas.microsoft.com/office/drawing/2014/main" id="{0A2C3DE6-E80E-CC7C-75E6-C93986E52CDF}"/>
              </a:ext>
            </a:extLst>
          </p:cNvPr>
          <p:cNvGrpSpPr/>
          <p:nvPr userDrawn="1"/>
        </p:nvGrpSpPr>
        <p:grpSpPr>
          <a:xfrm rot="12770">
            <a:off x="4191631" y="-965294"/>
            <a:ext cx="11505780" cy="10255281"/>
            <a:chOff x="1543903" y="1051131"/>
            <a:chExt cx="4579322" cy="4218197"/>
          </a:xfrm>
        </p:grpSpPr>
        <p:sp>
          <p:nvSpPr>
            <p:cNvPr id="10" name="Google Shape;12;p2">
              <a:extLst>
                <a:ext uri="{FF2B5EF4-FFF2-40B4-BE49-F238E27FC236}">
                  <a16:creationId xmlns:a16="http://schemas.microsoft.com/office/drawing/2014/main" id="{B049F79B-26A3-383E-CF95-BBF32CF8D1CF}"/>
                </a:ext>
              </a:extLst>
            </p:cNvPr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Google Shape;13;p2">
              <a:extLst>
                <a:ext uri="{FF2B5EF4-FFF2-40B4-BE49-F238E27FC236}">
                  <a16:creationId xmlns:a16="http://schemas.microsoft.com/office/drawing/2014/main" id="{AB6D2DB7-3A2A-3F64-7B7B-218FACFDE94A}"/>
                </a:ext>
              </a:extLst>
            </p:cNvPr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Google Shape;14;p2">
              <a:extLst>
                <a:ext uri="{FF2B5EF4-FFF2-40B4-BE49-F238E27FC236}">
                  <a16:creationId xmlns:a16="http://schemas.microsoft.com/office/drawing/2014/main" id="{D36DE758-3E89-B591-FEDA-50B1235BEB63}"/>
                </a:ext>
              </a:extLst>
            </p:cNvPr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390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목차">
    <p:bg>
      <p:bgPr>
        <a:solidFill>
          <a:srgbClr val="305DBF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25;p4">
            <a:extLst>
              <a:ext uri="{FF2B5EF4-FFF2-40B4-BE49-F238E27FC236}">
                <a16:creationId xmlns:a16="http://schemas.microsoft.com/office/drawing/2014/main" id="{2086B5DE-BAF3-52E1-9176-8FF12F5D5ACE}"/>
              </a:ext>
            </a:extLst>
          </p:cNvPr>
          <p:cNvGrpSpPr/>
          <p:nvPr userDrawn="1"/>
        </p:nvGrpSpPr>
        <p:grpSpPr>
          <a:xfrm rot="1379863">
            <a:off x="94011" y="-3629977"/>
            <a:ext cx="12901188" cy="12606556"/>
            <a:chOff x="1786775" y="1002200"/>
            <a:chExt cx="3861800" cy="3712875"/>
          </a:xfrm>
          <a:solidFill>
            <a:schemeClr val="bg1"/>
          </a:solidFill>
        </p:grpSpPr>
        <p:sp>
          <p:nvSpPr>
            <p:cNvPr id="11" name="Google Shape;26;p4">
              <a:extLst>
                <a:ext uri="{FF2B5EF4-FFF2-40B4-BE49-F238E27FC236}">
                  <a16:creationId xmlns:a16="http://schemas.microsoft.com/office/drawing/2014/main" id="{37014615-CADC-02F0-D2D4-F409434556A5}"/>
                </a:ext>
              </a:extLst>
            </p:cNvPr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Google Shape;27;p4">
              <a:extLst>
                <a:ext uri="{FF2B5EF4-FFF2-40B4-BE49-F238E27FC236}">
                  <a16:creationId xmlns:a16="http://schemas.microsoft.com/office/drawing/2014/main" id="{EF132842-9B28-1DA4-6104-8980DAC74F64}"/>
                </a:ext>
              </a:extLst>
            </p:cNvPr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Google Shape;28;p4">
              <a:extLst>
                <a:ext uri="{FF2B5EF4-FFF2-40B4-BE49-F238E27FC236}">
                  <a16:creationId xmlns:a16="http://schemas.microsoft.com/office/drawing/2014/main" id="{C5C2B6B0-A319-5D2C-6934-6B6321CFE189}"/>
                </a:ext>
              </a:extLst>
            </p:cNvPr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Google Shape;462;p29">
            <a:extLst>
              <a:ext uri="{FF2B5EF4-FFF2-40B4-BE49-F238E27FC236}">
                <a16:creationId xmlns:a16="http://schemas.microsoft.com/office/drawing/2014/main" id="{010DD409-E0E0-A7F1-8639-400666121E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23467"/>
            <a:ext cx="12192000" cy="6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rgbClr val="305D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0A07CA3-F2BB-5ABC-DEC5-50440E91D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28800" y="1277257"/>
            <a:ext cx="4191000" cy="489970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/>
            </a:lvl4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2"/>
            <a:r>
              <a:rPr lang="ko-KR" altLang="en-US" dirty="0"/>
              <a:t>네 번째 수준</a:t>
            </a:r>
          </a:p>
          <a:p>
            <a:pPr lvl="3"/>
            <a:r>
              <a:rPr lang="ko-KR" altLang="en-US" dirty="0"/>
              <a:t>다섯 번째 수준</a:t>
            </a:r>
          </a:p>
        </p:txBody>
      </p:sp>
      <p:sp>
        <p:nvSpPr>
          <p:cNvPr id="16" name="내용 개체 틀 3">
            <a:extLst>
              <a:ext uri="{FF2B5EF4-FFF2-40B4-BE49-F238E27FC236}">
                <a16:creationId xmlns:a16="http://schemas.microsoft.com/office/drawing/2014/main" id="{FB246504-34F0-0059-25C6-AA38D06C8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77257"/>
            <a:ext cx="4191000" cy="4899706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13617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섹션">
    <p:bg>
      <p:bgPr>
        <a:solidFill>
          <a:srgbClr val="305DBF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1699517" y="-937674"/>
            <a:ext cx="9083675" cy="8733375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355385" y="2607200"/>
            <a:ext cx="5481233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867" b="1" dirty="0">
                <a:solidFill>
                  <a:srgbClr val="305D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933200" y="3729600"/>
            <a:ext cx="6325600" cy="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323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 preserve="1" userDrawn="1">
  <p:cSld name="제목만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>
            <a:spLocks noGrp="1"/>
          </p:cNvSpPr>
          <p:nvPr>
            <p:ph type="title"/>
          </p:nvPr>
        </p:nvSpPr>
        <p:spPr>
          <a:xfrm>
            <a:off x="0" y="223467"/>
            <a:ext cx="12192000" cy="6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rgbClr val="305D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464" name="Google Shape;464;p29"/>
          <p:cNvSpPr/>
          <p:nvPr/>
        </p:nvSpPr>
        <p:spPr>
          <a:xfrm>
            <a:off x="148400" y="223467"/>
            <a:ext cx="625600" cy="625600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5" name="Google Shape;465;p29"/>
          <p:cNvSpPr/>
          <p:nvPr/>
        </p:nvSpPr>
        <p:spPr>
          <a:xfrm>
            <a:off x="860100" y="723467"/>
            <a:ext cx="125600" cy="125600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6" name="Google Shape;466;p29"/>
          <p:cNvSpPr/>
          <p:nvPr/>
        </p:nvSpPr>
        <p:spPr>
          <a:xfrm>
            <a:off x="11620300" y="3017200"/>
            <a:ext cx="358000" cy="358000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7" name="Google Shape;467;p29"/>
          <p:cNvSpPr/>
          <p:nvPr/>
        </p:nvSpPr>
        <p:spPr>
          <a:xfrm>
            <a:off x="11900867" y="3518900"/>
            <a:ext cx="125600" cy="125600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8" name="Google Shape;468;p29"/>
          <p:cNvSpPr/>
          <p:nvPr/>
        </p:nvSpPr>
        <p:spPr>
          <a:xfrm>
            <a:off x="11978300" y="2596033"/>
            <a:ext cx="48000" cy="48000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9" name="Google Shape;469;p29"/>
          <p:cNvSpPr/>
          <p:nvPr/>
        </p:nvSpPr>
        <p:spPr>
          <a:xfrm>
            <a:off x="398400" y="6317900"/>
            <a:ext cx="125600" cy="125600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8053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 preserve="1">
  <p:cSld name="제목 및 내용 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>
            <a:spLocks noGrp="1"/>
          </p:cNvSpPr>
          <p:nvPr>
            <p:ph type="title"/>
          </p:nvPr>
        </p:nvSpPr>
        <p:spPr>
          <a:xfrm>
            <a:off x="0" y="223467"/>
            <a:ext cx="12192000" cy="6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rgbClr val="305D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463" name="Google Shape;463;p29"/>
          <p:cNvSpPr txBox="1">
            <a:spLocks noGrp="1"/>
          </p:cNvSpPr>
          <p:nvPr>
            <p:ph type="subTitle" idx="1"/>
          </p:nvPr>
        </p:nvSpPr>
        <p:spPr>
          <a:xfrm>
            <a:off x="965200" y="1464700"/>
            <a:ext cx="10312400" cy="4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95296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endParaRPr dirty="0"/>
          </a:p>
        </p:txBody>
      </p:sp>
      <p:sp>
        <p:nvSpPr>
          <p:cNvPr id="464" name="Google Shape;464;p29"/>
          <p:cNvSpPr/>
          <p:nvPr/>
        </p:nvSpPr>
        <p:spPr>
          <a:xfrm>
            <a:off x="148400" y="223467"/>
            <a:ext cx="625600" cy="625600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5" name="Google Shape;465;p29"/>
          <p:cNvSpPr/>
          <p:nvPr/>
        </p:nvSpPr>
        <p:spPr>
          <a:xfrm>
            <a:off x="860100" y="723467"/>
            <a:ext cx="125600" cy="125600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6" name="Google Shape;466;p29"/>
          <p:cNvSpPr/>
          <p:nvPr/>
        </p:nvSpPr>
        <p:spPr>
          <a:xfrm>
            <a:off x="11620300" y="3017200"/>
            <a:ext cx="358000" cy="358000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7" name="Google Shape;467;p29"/>
          <p:cNvSpPr/>
          <p:nvPr/>
        </p:nvSpPr>
        <p:spPr>
          <a:xfrm>
            <a:off x="11900867" y="3518900"/>
            <a:ext cx="125600" cy="125600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8" name="Google Shape;468;p29"/>
          <p:cNvSpPr/>
          <p:nvPr/>
        </p:nvSpPr>
        <p:spPr>
          <a:xfrm>
            <a:off x="11978300" y="2596033"/>
            <a:ext cx="48000" cy="48000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9" name="Google Shape;469;p29"/>
          <p:cNvSpPr/>
          <p:nvPr/>
        </p:nvSpPr>
        <p:spPr>
          <a:xfrm>
            <a:off x="398400" y="6317900"/>
            <a:ext cx="125600" cy="125600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64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 preserve="1" userDrawn="1">
  <p:cSld name="제목 및 내용 2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9"/>
          <p:cNvSpPr/>
          <p:nvPr/>
        </p:nvSpPr>
        <p:spPr>
          <a:xfrm>
            <a:off x="148400" y="223467"/>
            <a:ext cx="625600" cy="625600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5" name="Google Shape;465;p29"/>
          <p:cNvSpPr/>
          <p:nvPr/>
        </p:nvSpPr>
        <p:spPr>
          <a:xfrm>
            <a:off x="860100" y="723467"/>
            <a:ext cx="125600" cy="125600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6" name="Google Shape;466;p29"/>
          <p:cNvSpPr/>
          <p:nvPr/>
        </p:nvSpPr>
        <p:spPr>
          <a:xfrm>
            <a:off x="11620300" y="3017200"/>
            <a:ext cx="358000" cy="358000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7" name="Google Shape;467;p29"/>
          <p:cNvSpPr/>
          <p:nvPr/>
        </p:nvSpPr>
        <p:spPr>
          <a:xfrm>
            <a:off x="11900867" y="3518900"/>
            <a:ext cx="125600" cy="125600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8" name="Google Shape;468;p29"/>
          <p:cNvSpPr/>
          <p:nvPr/>
        </p:nvSpPr>
        <p:spPr>
          <a:xfrm>
            <a:off x="11978300" y="2596033"/>
            <a:ext cx="48000" cy="48000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9" name="Google Shape;469;p29"/>
          <p:cNvSpPr/>
          <p:nvPr/>
        </p:nvSpPr>
        <p:spPr>
          <a:xfrm>
            <a:off x="398400" y="6317900"/>
            <a:ext cx="125600" cy="125600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2" name="Google Shape;462;p29"/>
          <p:cNvSpPr txBox="1">
            <a:spLocks noGrp="1"/>
          </p:cNvSpPr>
          <p:nvPr>
            <p:ph type="title"/>
          </p:nvPr>
        </p:nvSpPr>
        <p:spPr>
          <a:xfrm>
            <a:off x="0" y="223467"/>
            <a:ext cx="12192000" cy="6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rgbClr val="305D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884D83BA-A9B6-15A6-AC1A-0C9E293FB7D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60100" y="1609370"/>
            <a:ext cx="4416990" cy="483413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/>
            </a:lvl4pPr>
          </a:lstStyle>
          <a:p>
            <a:pPr lvl="0"/>
            <a:endParaRPr lang="ko-KR" altLang="en-US" dirty="0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670CA671-5D87-403A-8A9C-6DF799CF4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3258" y="1609370"/>
            <a:ext cx="4416990" cy="483413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394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A6A731-A2B0-371C-257E-9B0ECDEAF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864A08-949B-C869-0F1D-550AE636B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BF760A-AA6C-D55C-D6CC-840ABDB28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D5523-0C70-463F-9412-0828F86F5D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38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51" r:id="rId4"/>
    <p:sldLayoutId id="2147483654" r:id="rId5"/>
    <p:sldLayoutId id="2147483652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shorts/_dEqwTTaHMs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1CC43B-E094-A2CA-0DEB-597E221AAF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7200" b="1" dirty="0"/>
              <a:t>C</a:t>
            </a:r>
            <a:r>
              <a:rPr lang="ko-KR" altLang="en-US" sz="7200" b="1" dirty="0"/>
              <a:t>언어</a:t>
            </a:r>
            <a:r>
              <a:rPr lang="ko-KR" altLang="en-US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7200" b="1" dirty="0" err="1"/>
              <a:t>튜터링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FCC43A-C492-A5E5-6F75-85836E3D62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2</a:t>
            </a:r>
            <a:r>
              <a:rPr lang="ko-KR" altLang="en-US" b="1" dirty="0"/>
              <a:t>학기 </a:t>
            </a:r>
            <a:r>
              <a:rPr lang="en-US" altLang="ko-KR" b="1" dirty="0"/>
              <a:t>1</a:t>
            </a:r>
            <a:r>
              <a:rPr lang="ko-KR" altLang="en-US" b="1" dirty="0"/>
              <a:t>주차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B9B80E-7578-38C0-0D71-792116BAB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162" y="2622431"/>
            <a:ext cx="3489151" cy="385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072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B0A74-3C56-8E06-83C1-66501B65D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포인터 선언과 사용 </a:t>
            </a:r>
            <a:r>
              <a:rPr lang="en-US" altLang="ko-KR" dirty="0"/>
              <a:t>– </a:t>
            </a:r>
            <a:r>
              <a:rPr lang="ko-KR" altLang="en-US" dirty="0"/>
              <a:t>예시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6" name="그림 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BA44B78D-6B73-4E0C-8B0B-EBA6DC58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4" y="1114190"/>
            <a:ext cx="5476876" cy="55203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F0041D-4E29-F8F5-59AE-F0897FC26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033" y="1114190"/>
            <a:ext cx="2773822" cy="26148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9FD9DB-42A5-45FD-C7A4-AB694A9F9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688" y="1114189"/>
            <a:ext cx="2812759" cy="26148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B53D16-8C03-AE4A-B284-83904568B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657" y="4362073"/>
            <a:ext cx="3548062" cy="178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63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B0A74-3C56-8E06-83C1-66501B65D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포인터 선언과 사용 </a:t>
            </a:r>
            <a:r>
              <a:rPr lang="en-US" altLang="ko-KR" dirty="0"/>
              <a:t>– </a:t>
            </a:r>
            <a:r>
              <a:rPr lang="ko-KR" altLang="en-US" dirty="0"/>
              <a:t>예시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그림 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5E2095DA-2332-5223-719F-24856779A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406" y="998001"/>
            <a:ext cx="4371188" cy="563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7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09491-53AD-87F7-1617-70D434D9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포인터</a:t>
            </a:r>
            <a:r>
              <a:rPr lang="en-US" altLang="ko-KR" dirty="0"/>
              <a:t> </a:t>
            </a:r>
            <a:r>
              <a:rPr lang="ko-KR" altLang="en-US" dirty="0"/>
              <a:t>주의사항 </a:t>
            </a:r>
            <a:r>
              <a:rPr lang="en-US" altLang="ko-KR" dirty="0"/>
              <a:t>- </a:t>
            </a:r>
            <a:r>
              <a:rPr lang="ko-KR" altLang="en-US" dirty="0"/>
              <a:t>초기화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71B3B7-2525-A6DB-D7B4-25A3A250BB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/>
              <a:t>포인터 주의사항 </a:t>
            </a:r>
            <a:r>
              <a:rPr lang="en-US" altLang="ko-KR" b="1" dirty="0"/>
              <a:t>1 (</a:t>
            </a:r>
            <a:r>
              <a:rPr lang="ko-KR" altLang="en-US" b="1" dirty="0"/>
              <a:t>초기화</a:t>
            </a:r>
            <a:r>
              <a:rPr lang="en-US" altLang="ko-KR" b="1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400" dirty="0"/>
              <a:t>선언 후 연결 없이 바로 사용하면</a:t>
            </a:r>
            <a:r>
              <a:rPr lang="en-US" altLang="ko-KR" sz="2400" dirty="0"/>
              <a:t>?</a:t>
            </a:r>
            <a:endParaRPr lang="en-US" altLang="ko-KR" sz="1200" dirty="0"/>
          </a:p>
          <a:p>
            <a:pPr marL="914400" lvl="2" indent="0">
              <a:buNone/>
            </a:pPr>
            <a:r>
              <a:rPr lang="en-US" altLang="ko-KR" sz="2400" dirty="0"/>
              <a:t>int *</a:t>
            </a:r>
            <a:r>
              <a:rPr lang="en-US" altLang="ko-KR" sz="2400" dirty="0" err="1"/>
              <a:t>pnum</a:t>
            </a:r>
            <a:r>
              <a:rPr lang="en-US" altLang="ko-KR" sz="2400" dirty="0"/>
              <a:t>;	// </a:t>
            </a:r>
            <a:r>
              <a:rPr lang="en-US" altLang="ko-KR" sz="2400" dirty="0" err="1"/>
              <a:t>pnum</a:t>
            </a:r>
            <a:r>
              <a:rPr lang="ko-KR" altLang="en-US" sz="2400" dirty="0"/>
              <a:t>에는 쓰레기 값</a:t>
            </a:r>
            <a:endParaRPr lang="en-US" altLang="ko-KR" sz="2400" dirty="0"/>
          </a:p>
          <a:p>
            <a:pPr marL="914400" lvl="2" indent="0">
              <a:buNone/>
            </a:pPr>
            <a:r>
              <a:rPr lang="en-US" altLang="ko-KR" sz="2400" dirty="0"/>
              <a:t>*</a:t>
            </a:r>
            <a:r>
              <a:rPr lang="en-US" altLang="ko-KR" sz="2400" dirty="0" err="1"/>
              <a:t>pnum</a:t>
            </a:r>
            <a:r>
              <a:rPr lang="en-US" altLang="ko-KR" sz="2400" dirty="0"/>
              <a:t> = 9; 	// </a:t>
            </a:r>
            <a:r>
              <a:rPr lang="ko-KR" altLang="en-US" sz="2400" dirty="0"/>
              <a:t>에러</a:t>
            </a:r>
            <a:endParaRPr lang="en-US" altLang="ko-KR" sz="2400" dirty="0"/>
          </a:p>
          <a:p>
            <a:pPr marL="914400" lvl="2" indent="0">
              <a:buNone/>
            </a:pPr>
            <a:endParaRPr lang="en-US" altLang="ko-KR" sz="3600" dirty="0"/>
          </a:p>
          <a:p>
            <a:pPr marL="914400" lvl="2" indent="0">
              <a:buNone/>
            </a:pPr>
            <a:r>
              <a:rPr lang="en-US" altLang="ko-KR" sz="2400" dirty="0"/>
              <a:t>int</a:t>
            </a:r>
            <a:r>
              <a:rPr lang="ko-KR" altLang="en-US" sz="2400" dirty="0"/>
              <a:t> </a:t>
            </a:r>
            <a:r>
              <a:rPr lang="en-US" altLang="ko-KR" sz="2400" dirty="0"/>
              <a:t>*</a:t>
            </a:r>
            <a:r>
              <a:rPr lang="en-US" altLang="ko-KR" sz="2400" dirty="0" err="1"/>
              <a:t>pnum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en-US" altLang="ko-KR" sz="2400" dirty="0"/>
              <a:t>num;</a:t>
            </a:r>
          </a:p>
          <a:p>
            <a:pPr marL="914400" lvl="2" indent="0">
              <a:buNone/>
            </a:pPr>
            <a:r>
              <a:rPr lang="en-US" altLang="ko-KR" sz="2400" dirty="0" err="1"/>
              <a:t>pnum</a:t>
            </a:r>
            <a:r>
              <a:rPr lang="en-US" altLang="ko-KR" sz="2400" dirty="0"/>
              <a:t> = &amp;num; // </a:t>
            </a:r>
            <a:r>
              <a:rPr lang="ko-KR" altLang="en-US" sz="2400" dirty="0"/>
              <a:t>반드시 어떤 변수에 연결 후 사용</a:t>
            </a:r>
            <a:endParaRPr lang="en-US" altLang="ko-KR" sz="2400" dirty="0"/>
          </a:p>
          <a:p>
            <a:pPr marL="914400" lvl="2" indent="0">
              <a:buNone/>
            </a:pPr>
            <a:r>
              <a:rPr lang="en-US" altLang="ko-KR" sz="2400" dirty="0"/>
              <a:t>*</a:t>
            </a:r>
            <a:r>
              <a:rPr lang="en-US" altLang="ko-KR" sz="2400" dirty="0" err="1"/>
              <a:t>pnum</a:t>
            </a:r>
            <a:r>
              <a:rPr lang="en-US" altLang="ko-KR" sz="2400" dirty="0"/>
              <a:t> = 9;</a:t>
            </a:r>
          </a:p>
          <a:p>
            <a:pPr marL="266696" indent="0">
              <a:buNone/>
            </a:pPr>
            <a:endParaRPr lang="en-US" altLang="ko-KR" sz="1400" dirty="0"/>
          </a:p>
          <a:p>
            <a:pPr marL="609596"/>
            <a:r>
              <a:rPr lang="ko-KR" altLang="en-US" b="1" dirty="0"/>
              <a:t>널</a:t>
            </a:r>
            <a:r>
              <a:rPr lang="en-US" altLang="ko-KR" b="1" dirty="0"/>
              <a:t>(NULL) </a:t>
            </a:r>
            <a:r>
              <a:rPr lang="ko-KR" altLang="en-US" b="1" dirty="0"/>
              <a:t>포인터</a:t>
            </a:r>
            <a:endParaRPr lang="en-US" altLang="ko-KR" b="1" dirty="0"/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주소 값 </a:t>
            </a:r>
            <a:r>
              <a:rPr lang="en-US" altLang="ko-KR" sz="2400" b="1" dirty="0"/>
              <a:t>0</a:t>
            </a:r>
            <a:r>
              <a:rPr lang="ko-KR" altLang="en-US" sz="2400" dirty="0"/>
              <a:t>을 나타내는 특별한 기호로 </a:t>
            </a:r>
            <a:r>
              <a:rPr lang="ko-KR" altLang="en-US" sz="2400" b="1" dirty="0"/>
              <a:t>아무것도 가리키지 않을 의미</a:t>
            </a:r>
            <a:endParaRPr lang="en-US" altLang="ko-KR" sz="2400" b="1" dirty="0"/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NULL</a:t>
            </a:r>
            <a:r>
              <a:rPr lang="ko-KR" altLang="en-US" sz="2400" dirty="0"/>
              <a:t>의 값은 </a:t>
            </a:r>
            <a:r>
              <a:rPr lang="en-US" altLang="ko-KR" sz="2400" dirty="0"/>
              <a:t>0</a:t>
            </a:r>
            <a:r>
              <a:rPr lang="ko-KR" altLang="en-US" sz="2400" dirty="0"/>
              <a:t>이므로</a:t>
            </a:r>
            <a:r>
              <a:rPr lang="en-US" altLang="ko-KR" sz="2400" dirty="0"/>
              <a:t>, </a:t>
            </a:r>
            <a:r>
              <a:rPr lang="ko-KR" altLang="en-US" sz="2400" dirty="0"/>
              <a:t>조건문에서 사용하면 거짓에 해당</a:t>
            </a:r>
            <a:endParaRPr lang="en-US" altLang="ko-KR" sz="2400" dirty="0"/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예기치 못한 오류 방지를 위해 포인터 변수를 </a:t>
            </a:r>
            <a:r>
              <a:rPr lang="en-US" altLang="ko-KR" sz="2400" dirty="0"/>
              <a:t>NULL</a:t>
            </a:r>
            <a:r>
              <a:rPr lang="ko-KR" altLang="en-US" sz="2400" dirty="0"/>
              <a:t>로 초기화</a:t>
            </a:r>
            <a:endParaRPr lang="en-US" altLang="ko-KR" sz="2400" dirty="0"/>
          </a:p>
          <a:p>
            <a:pPr marL="571500" lvl="1" indent="0">
              <a:buNone/>
            </a:pPr>
            <a:r>
              <a:rPr lang="en-US" altLang="ko-KR" sz="2400" dirty="0"/>
              <a:t>	int *</a:t>
            </a:r>
            <a:r>
              <a:rPr lang="en-US" altLang="ko-KR" sz="2400" dirty="0" err="1"/>
              <a:t>pnum</a:t>
            </a:r>
            <a:r>
              <a:rPr lang="en-US" altLang="ko-KR" sz="2400" dirty="0"/>
              <a:t> = NULL;</a:t>
            </a:r>
          </a:p>
          <a:p>
            <a:pPr marL="266696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sz="2400" dirty="0"/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1786C950-CE81-6290-1F78-C08738ADD355}"/>
              </a:ext>
            </a:extLst>
          </p:cNvPr>
          <p:cNvSpPr/>
          <p:nvPr/>
        </p:nvSpPr>
        <p:spPr>
          <a:xfrm>
            <a:off x="1733160" y="2220290"/>
            <a:ext cx="5582040" cy="861030"/>
          </a:xfrm>
          <a:prstGeom prst="frame">
            <a:avLst>
              <a:gd name="adj1" fmla="val 54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F00ED33-1AB2-2270-FDD9-9017B289ADB6}"/>
              </a:ext>
            </a:extLst>
          </p:cNvPr>
          <p:cNvSpPr/>
          <p:nvPr/>
        </p:nvSpPr>
        <p:spPr>
          <a:xfrm rot="5400000">
            <a:off x="4941761" y="3095081"/>
            <a:ext cx="326887" cy="358278"/>
          </a:xfrm>
          <a:prstGeom prst="rightArrow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E5384085-B5C2-72E2-1B40-2C4CD3F946DA}"/>
              </a:ext>
            </a:extLst>
          </p:cNvPr>
          <p:cNvSpPr/>
          <p:nvPr/>
        </p:nvSpPr>
        <p:spPr>
          <a:xfrm>
            <a:off x="1733160" y="3467120"/>
            <a:ext cx="7525140" cy="1218563"/>
          </a:xfrm>
          <a:prstGeom prst="frame">
            <a:avLst>
              <a:gd name="adj1" fmla="val 54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B74C7706-79E6-FE63-ED89-9081EAA7EE9D}"/>
              </a:ext>
            </a:extLst>
          </p:cNvPr>
          <p:cNvSpPr/>
          <p:nvPr/>
        </p:nvSpPr>
        <p:spPr>
          <a:xfrm>
            <a:off x="1828410" y="6238875"/>
            <a:ext cx="2867415" cy="449228"/>
          </a:xfrm>
          <a:prstGeom prst="frame">
            <a:avLst>
              <a:gd name="adj1" fmla="val 139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066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E86A4-5492-D460-9F69-8F44A4EB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NULL</a:t>
            </a:r>
            <a:r>
              <a:rPr lang="ko-KR" altLang="en-US" dirty="0"/>
              <a:t>의 차이 설명 영상</a:t>
            </a:r>
          </a:p>
        </p:txBody>
      </p:sp>
      <p:pic>
        <p:nvPicPr>
          <p:cNvPr id="4" name="0과_NULL의_차이_설명_영상">
            <a:hlinkClick r:id="" action="ppaction://media"/>
            <a:extLst>
              <a:ext uri="{FF2B5EF4-FFF2-40B4-BE49-F238E27FC236}">
                <a16:creationId xmlns:a16="http://schemas.microsoft.com/office/drawing/2014/main" id="{8E93B84C-4E33-C7C3-7AAF-F446E20683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22569" y="1035504"/>
            <a:ext cx="3146862" cy="5599029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A2CE2809-FAE4-456D-0C6D-BFDDB9426026}"/>
              </a:ext>
            </a:extLst>
          </p:cNvPr>
          <p:cNvSpPr txBox="1"/>
          <p:nvPr/>
        </p:nvSpPr>
        <p:spPr>
          <a:xfrm>
            <a:off x="8011886" y="6480644"/>
            <a:ext cx="4180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/>
              <a:t>https://www.youtube.com/shorts/_dEqwTTaHMs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724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09491-53AD-87F7-1617-70D434D9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포인터</a:t>
            </a:r>
            <a:r>
              <a:rPr lang="en-US" altLang="ko-KR" dirty="0"/>
              <a:t> </a:t>
            </a:r>
            <a:r>
              <a:rPr lang="ko-KR" altLang="en-US" dirty="0"/>
              <a:t>주의사항</a:t>
            </a:r>
            <a:br>
              <a:rPr lang="en-US" altLang="ko-KR" dirty="0"/>
            </a:br>
            <a:r>
              <a:rPr lang="en-US" altLang="ko-KR" dirty="0"/>
              <a:t>– </a:t>
            </a:r>
            <a:r>
              <a:rPr lang="ko-KR" altLang="en-US" dirty="0"/>
              <a:t>주소연산자와 참조연산자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71B3B7-2525-A6DB-D7B4-25A3A250BB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b="1" dirty="0"/>
          </a:p>
          <a:p>
            <a:r>
              <a:rPr lang="ko-KR" altLang="en-US" b="1" dirty="0"/>
              <a:t>포인터 주의사항 </a:t>
            </a:r>
            <a:r>
              <a:rPr lang="en-US" altLang="ko-KR" b="1" dirty="0"/>
              <a:t>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400" b="1" dirty="0"/>
              <a:t>&amp;(</a:t>
            </a:r>
            <a:r>
              <a:rPr lang="ko-KR" altLang="en-US" sz="2400" b="1" dirty="0"/>
              <a:t>주소연산자</a:t>
            </a:r>
            <a:r>
              <a:rPr lang="en-US" altLang="ko-KR" sz="2400" b="1" dirty="0"/>
              <a:t>)</a:t>
            </a:r>
            <a:r>
              <a:rPr lang="ko-KR" altLang="en-US" sz="2400" dirty="0"/>
              <a:t>는 포인터를 포함한 모든 변수에 사용가능</a:t>
            </a:r>
            <a:endParaRPr lang="en-US" altLang="ko-KR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400" b="1" dirty="0"/>
              <a:t>*(</a:t>
            </a:r>
            <a:r>
              <a:rPr lang="ko-KR" altLang="en-US" sz="2400" b="1" dirty="0"/>
              <a:t>참조연산자</a:t>
            </a:r>
            <a:r>
              <a:rPr lang="en-US" altLang="ko-KR" sz="2400" b="1" dirty="0"/>
              <a:t>)</a:t>
            </a:r>
            <a:r>
              <a:rPr lang="ko-KR" altLang="en-US" sz="2400" dirty="0"/>
              <a:t>는 포인터 변수에서만 가능</a:t>
            </a:r>
            <a:endParaRPr lang="en-US" altLang="ko-KR" sz="2400" dirty="0"/>
          </a:p>
          <a:p>
            <a:pPr marL="914400" lvl="2" indent="0">
              <a:buNone/>
            </a:pPr>
            <a:endParaRPr lang="en-US" altLang="ko-KR" sz="2400" dirty="0"/>
          </a:p>
          <a:p>
            <a:pPr marL="914400" lvl="2" indent="0">
              <a:buNone/>
            </a:pPr>
            <a:r>
              <a:rPr lang="en-US" altLang="ko-KR" sz="2400" dirty="0"/>
              <a:t>int num = 9, *</a:t>
            </a:r>
            <a:r>
              <a:rPr lang="en-US" altLang="ko-KR" sz="2400" dirty="0" err="1"/>
              <a:t>pnum</a:t>
            </a:r>
            <a:r>
              <a:rPr lang="en-US" altLang="ko-KR" sz="2400" dirty="0"/>
              <a:t> = &amp;num;</a:t>
            </a:r>
          </a:p>
          <a:p>
            <a:pPr marL="914400" lvl="2" indent="0">
              <a:buNone/>
            </a:pPr>
            <a:r>
              <a:rPr lang="en-US" altLang="ko-KR" sz="2400" dirty="0" err="1"/>
              <a:t>printf</a:t>
            </a:r>
            <a:r>
              <a:rPr lang="en-US" altLang="ko-KR" sz="2400" dirty="0"/>
              <a:t>("%p %p </a:t>
            </a:r>
            <a:r>
              <a:rPr lang="en-US" altLang="ko-KR" sz="2400" b="1" dirty="0">
                <a:solidFill>
                  <a:srgbClr val="305DBF"/>
                </a:solidFill>
              </a:rPr>
              <a:t>%d</a:t>
            </a:r>
            <a:r>
              <a:rPr lang="en-US" altLang="ko-KR" sz="2400" dirty="0"/>
              <a:t>\n", &amp;</a:t>
            </a:r>
            <a:r>
              <a:rPr lang="en-US" altLang="ko-KR" sz="2400" dirty="0" err="1"/>
              <a:t>pnum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pnum</a:t>
            </a:r>
            <a:r>
              <a:rPr lang="en-US" altLang="ko-KR" sz="2400" dirty="0"/>
              <a:t>, </a:t>
            </a:r>
            <a:r>
              <a:rPr lang="en-US" altLang="ko-KR" sz="2400" b="1" dirty="0">
                <a:solidFill>
                  <a:srgbClr val="305DBF"/>
                </a:solidFill>
              </a:rPr>
              <a:t>*</a:t>
            </a:r>
            <a:r>
              <a:rPr lang="en-US" altLang="ko-KR" sz="2400" b="1" dirty="0" err="1">
                <a:solidFill>
                  <a:srgbClr val="305DBF"/>
                </a:solidFill>
              </a:rPr>
              <a:t>pnum</a:t>
            </a:r>
            <a:r>
              <a:rPr lang="en-US" altLang="ko-KR" sz="2400" dirty="0"/>
              <a:t>);</a:t>
            </a:r>
          </a:p>
          <a:p>
            <a:pPr marL="914400" lvl="2" indent="0">
              <a:buNone/>
            </a:pPr>
            <a:r>
              <a:rPr lang="en-US" altLang="ko-KR" sz="2400" dirty="0" err="1"/>
              <a:t>printf</a:t>
            </a:r>
            <a:r>
              <a:rPr lang="en-US" altLang="ko-KR" sz="2400" dirty="0"/>
              <a:t>("%p %d </a:t>
            </a:r>
            <a:r>
              <a:rPr lang="en-US" altLang="ko-KR" sz="2400" b="1" dirty="0">
                <a:solidFill>
                  <a:srgbClr val="FF0000"/>
                </a:solidFill>
              </a:rPr>
              <a:t>%d</a:t>
            </a:r>
            <a:r>
              <a:rPr lang="en-US" altLang="ko-KR" sz="2400" dirty="0"/>
              <a:t>\n", &amp;num, num, </a:t>
            </a:r>
            <a:r>
              <a:rPr lang="en-US" altLang="ko-KR" sz="2400" b="1" dirty="0">
                <a:solidFill>
                  <a:srgbClr val="FF0000"/>
                </a:solidFill>
              </a:rPr>
              <a:t>*num</a:t>
            </a:r>
            <a:r>
              <a:rPr lang="en-US" altLang="ko-KR" sz="2400" dirty="0"/>
              <a:t>); </a:t>
            </a:r>
            <a:r>
              <a:rPr lang="en-US" altLang="ko-KR" sz="2400" b="1" dirty="0">
                <a:solidFill>
                  <a:srgbClr val="FF0000"/>
                </a:solidFill>
              </a:rPr>
              <a:t>// </a:t>
            </a:r>
            <a:r>
              <a:rPr lang="ko-KR" altLang="en-US" sz="2400" b="1" dirty="0">
                <a:solidFill>
                  <a:srgbClr val="FF0000"/>
                </a:solidFill>
              </a:rPr>
              <a:t>컴파일 오류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en-US" altLang="ko-KR" sz="1400" dirty="0"/>
          </a:p>
          <a:p>
            <a:pPr marL="266696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sz="2400" dirty="0"/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B74C7706-79E6-FE63-ED89-9081EAA7EE9D}"/>
              </a:ext>
            </a:extLst>
          </p:cNvPr>
          <p:cNvSpPr/>
          <p:nvPr/>
        </p:nvSpPr>
        <p:spPr>
          <a:xfrm>
            <a:off x="1761735" y="3275046"/>
            <a:ext cx="8487165" cy="1316003"/>
          </a:xfrm>
          <a:prstGeom prst="frame">
            <a:avLst>
              <a:gd name="adj1" fmla="val 45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848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09491-53AD-87F7-1617-70D434D9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포인터</a:t>
            </a:r>
            <a:r>
              <a:rPr lang="en-US" altLang="ko-KR" dirty="0"/>
              <a:t> </a:t>
            </a:r>
            <a:r>
              <a:rPr lang="ko-KR" altLang="en-US" dirty="0"/>
              <a:t>주의사항</a:t>
            </a:r>
            <a:r>
              <a:rPr lang="en-US" altLang="ko-KR" dirty="0"/>
              <a:t> – </a:t>
            </a:r>
            <a:r>
              <a:rPr lang="ko-KR" altLang="en-US" dirty="0"/>
              <a:t>자료형</a:t>
            </a:r>
            <a:r>
              <a:rPr lang="en-US" altLang="ko-KR" dirty="0"/>
              <a:t> </a:t>
            </a:r>
            <a:r>
              <a:rPr lang="ko-KR" altLang="en-US" dirty="0"/>
              <a:t>일치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71B3B7-2525-A6DB-D7B4-25A3A250BB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b="1" dirty="0"/>
          </a:p>
          <a:p>
            <a:r>
              <a:rPr lang="ko-KR" altLang="en-US" b="1" dirty="0"/>
              <a:t>포인터 주의사항 </a:t>
            </a:r>
            <a:r>
              <a:rPr lang="en-US" altLang="ko-KR" b="1" dirty="0"/>
              <a:t>3 (</a:t>
            </a:r>
            <a:r>
              <a:rPr lang="ko-KR" altLang="en-US" b="1" dirty="0"/>
              <a:t>대입</a:t>
            </a:r>
            <a:r>
              <a:rPr lang="en-US" altLang="ko-KR" b="1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400" b="1" dirty="0"/>
              <a:t>포인터의 자료형과 연결</a:t>
            </a:r>
            <a:r>
              <a:rPr lang="ko-KR" altLang="en-US" sz="2400" dirty="0"/>
              <a:t>된 </a:t>
            </a:r>
            <a:r>
              <a:rPr lang="ko-KR" altLang="en-US" sz="2400" b="1" dirty="0"/>
              <a:t>변수의 자료형</a:t>
            </a:r>
            <a:r>
              <a:rPr lang="ko-KR" altLang="en-US" sz="2400" dirty="0"/>
              <a:t>은 </a:t>
            </a:r>
            <a:r>
              <a:rPr lang="ko-KR" altLang="en-US" sz="2400" b="1" dirty="0"/>
              <a:t>일치</a:t>
            </a:r>
            <a:r>
              <a:rPr lang="ko-KR" altLang="en-US" sz="2400" dirty="0"/>
              <a:t>해야 한다</a:t>
            </a:r>
            <a:r>
              <a:rPr lang="en-US" altLang="ko-KR" sz="24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400" dirty="0"/>
              <a:t>서로 다른 자료형의 포인터 간 대입</a:t>
            </a:r>
            <a:endParaRPr lang="en-US" altLang="ko-KR" sz="24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2400" dirty="0"/>
              <a:t>문법적으로는 허용은 하지만 컴파일 경고가 발행</a:t>
            </a:r>
            <a:endParaRPr lang="en-US" altLang="ko-KR" sz="24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2400" b="1" dirty="0"/>
              <a:t>프로그램 오류의 원인</a:t>
            </a:r>
            <a:r>
              <a:rPr lang="ko-KR" altLang="en-US" sz="2400" dirty="0"/>
              <a:t>이 된다</a:t>
            </a:r>
            <a:r>
              <a:rPr lang="en-US" altLang="ko-KR" sz="24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914400" lvl="2" indent="0">
              <a:buNone/>
            </a:pPr>
            <a:endParaRPr lang="en-US" altLang="ko-KR" sz="1400" dirty="0"/>
          </a:p>
          <a:p>
            <a:pPr marL="266696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43799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96485-46DB-D732-87D5-E7A8C025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포인터</a:t>
            </a:r>
            <a:r>
              <a:rPr lang="en-US" altLang="ko-KR" dirty="0"/>
              <a:t> </a:t>
            </a:r>
            <a:r>
              <a:rPr lang="ko-KR" altLang="en-US" dirty="0"/>
              <a:t>주의사항</a:t>
            </a:r>
            <a:r>
              <a:rPr lang="en-US" altLang="ko-KR" dirty="0"/>
              <a:t> – </a:t>
            </a:r>
            <a:r>
              <a:rPr lang="ko-KR" altLang="en-US" dirty="0"/>
              <a:t>포인터의 크기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BF8DA-7EEE-883F-9468-8A5DB99061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포인터의 크기는 자료형과 관계없이 </a:t>
            </a:r>
            <a:r>
              <a:rPr lang="en-US" altLang="ko-KR" b="1" dirty="0"/>
              <a:t>8</a:t>
            </a:r>
            <a:r>
              <a:rPr lang="ko-KR" altLang="en-US" b="1" dirty="0"/>
              <a:t>바이트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0CA8878-E7CB-9845-4272-4A02F2634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10" y="1117952"/>
            <a:ext cx="4416990" cy="53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66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A73CF-377F-FDA4-5B60-934C6D107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temp</a:t>
            </a:r>
            <a:r>
              <a:rPr lang="ko-KR" altLang="en-US" dirty="0"/>
              <a:t>를 이용한 </a:t>
            </a:r>
            <a:r>
              <a:rPr lang="en-US" altLang="ko-KR" dirty="0"/>
              <a:t>SWAP </a:t>
            </a:r>
            <a:r>
              <a:rPr lang="ko-KR" altLang="en-US" dirty="0"/>
              <a:t>함수</a:t>
            </a:r>
          </a:p>
        </p:txBody>
      </p:sp>
      <p:pic>
        <p:nvPicPr>
          <p:cNvPr id="3" name="그림 2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4AB92F1C-1BD2-4AD2-A445-C90634329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753" y="1008349"/>
            <a:ext cx="4078622" cy="562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A73CF-377F-FDA4-5B60-934C6D107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매개변수 전달 방법</a:t>
            </a:r>
          </a:p>
        </p:txBody>
      </p:sp>
      <p:sp>
        <p:nvSpPr>
          <p:cNvPr id="4" name="Google Shape;877;p44">
            <a:extLst>
              <a:ext uri="{FF2B5EF4-FFF2-40B4-BE49-F238E27FC236}">
                <a16:creationId xmlns:a16="http://schemas.microsoft.com/office/drawing/2014/main" id="{9D6204F3-05E1-6658-AE81-A851DAC080D4}"/>
              </a:ext>
            </a:extLst>
          </p:cNvPr>
          <p:cNvSpPr txBox="1">
            <a:spLocks/>
          </p:cNvSpPr>
          <p:nvPr/>
        </p:nvSpPr>
        <p:spPr>
          <a:xfrm>
            <a:off x="1716315" y="1958159"/>
            <a:ext cx="10210800" cy="3220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Call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by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</a:p>
          <a:p>
            <a:pPr marL="457200" lvl="1" indent="0"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b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Call by Reference 	  Call by Address</a:t>
            </a:r>
            <a:b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</a:t>
            </a:r>
          </a:p>
          <a:p>
            <a:pPr marL="457200" lvl="1" indent="0"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  Call by Reference</a:t>
            </a:r>
          </a:p>
          <a:p>
            <a:pPr marL="457200" lvl="1" indent="0"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왼쪽 대괄호 4">
            <a:extLst>
              <a:ext uri="{FF2B5EF4-FFF2-40B4-BE49-F238E27FC236}">
                <a16:creationId xmlns:a16="http://schemas.microsoft.com/office/drawing/2014/main" id="{8AA628AB-D2A1-F080-46D9-AEF4BE777814}"/>
              </a:ext>
            </a:extLst>
          </p:cNvPr>
          <p:cNvSpPr/>
          <p:nvPr/>
        </p:nvSpPr>
        <p:spPr>
          <a:xfrm>
            <a:off x="1928463" y="2337254"/>
            <a:ext cx="242454" cy="1104899"/>
          </a:xfrm>
          <a:prstGeom prst="leftBracket">
            <a:avLst/>
          </a:prstGeom>
          <a:ln w="38100">
            <a:solidFill>
              <a:srgbClr val="2632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대괄호 6">
            <a:extLst>
              <a:ext uri="{FF2B5EF4-FFF2-40B4-BE49-F238E27FC236}">
                <a16:creationId xmlns:a16="http://schemas.microsoft.com/office/drawing/2014/main" id="{B7571924-1F85-CC97-35B7-CA68561F1607}"/>
              </a:ext>
            </a:extLst>
          </p:cNvPr>
          <p:cNvSpPr/>
          <p:nvPr/>
        </p:nvSpPr>
        <p:spPr>
          <a:xfrm>
            <a:off x="6303613" y="3442153"/>
            <a:ext cx="242454" cy="1104899"/>
          </a:xfrm>
          <a:prstGeom prst="leftBracket">
            <a:avLst/>
          </a:prstGeom>
          <a:ln w="38100">
            <a:solidFill>
              <a:srgbClr val="2632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578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E36FE0-9E6F-6B44-23AD-F24DE5BB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포인터를 이용한 </a:t>
            </a:r>
            <a:r>
              <a:rPr lang="en-US" altLang="ko-KR" dirty="0"/>
              <a:t>SWAP </a:t>
            </a:r>
            <a:r>
              <a:rPr lang="ko-KR" altLang="en-US" dirty="0"/>
              <a:t>함수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3" name="그림 2" descr="텍스트, 스크린샷, 멀티미디어, 소프트웨어이(가) 표시된 사진&#10;&#10;자동 생성된 설명">
            <a:extLst>
              <a:ext uri="{FF2B5EF4-FFF2-40B4-BE49-F238E27FC236}">
                <a16:creationId xmlns:a16="http://schemas.microsoft.com/office/drawing/2014/main" id="{460C38DC-2D9C-83CA-AE4B-C7547C659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462" y="1093622"/>
            <a:ext cx="3307075" cy="554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94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2B1ACB-67C3-E7F9-76C3-75F085655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포인터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18AD54-E632-FA80-58E8-7E3576E119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0828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5173E-D320-AA93-874F-8B564BA17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b="1" dirty="0">
                <a:solidFill>
                  <a:srgbClr val="305DBF"/>
                </a:solidFill>
              </a:rPr>
              <a:t>배열의 시작이 </a:t>
            </a:r>
            <a:r>
              <a:rPr lang="en-US" altLang="ko-KR" sz="4400" b="1" dirty="0">
                <a:solidFill>
                  <a:srgbClr val="305DBF"/>
                </a:solidFill>
              </a:rPr>
              <a:t>0</a:t>
            </a:r>
            <a:r>
              <a:rPr lang="ko-KR" altLang="en-US" sz="4400" b="1" dirty="0">
                <a:solidFill>
                  <a:srgbClr val="305DBF"/>
                </a:solidFill>
              </a:rPr>
              <a:t>인 이유 </a:t>
            </a:r>
            <a:r>
              <a:rPr lang="en-US" altLang="ko-KR" sz="4400" b="1" dirty="0">
                <a:solidFill>
                  <a:srgbClr val="305DBF"/>
                </a:solidFill>
              </a:rPr>
              <a:t>(</a:t>
            </a:r>
            <a:r>
              <a:rPr lang="en-US" altLang="ko-KR" dirty="0"/>
              <a:t>1</a:t>
            </a:r>
            <a:r>
              <a:rPr lang="en-US" altLang="ko-KR" sz="4400" b="1" dirty="0">
                <a:solidFill>
                  <a:srgbClr val="305DBF"/>
                </a:solidFill>
              </a:rPr>
              <a:t>)</a:t>
            </a:r>
            <a:br>
              <a:rPr lang="en-US" altLang="ko-KR" sz="4400" b="1" dirty="0">
                <a:solidFill>
                  <a:srgbClr val="305DBF"/>
                </a:solidFill>
              </a:rPr>
            </a:br>
            <a:endParaRPr lang="ko-KR" altLang="en-US" dirty="0"/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FC8CEFD-EC73-5455-219D-4AAC5967C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2" y="1320800"/>
            <a:ext cx="3928889" cy="5072743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30CC45B-AA63-A088-B8B4-9170851C8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061" y="1320800"/>
            <a:ext cx="3928889" cy="5072743"/>
          </a:xfrm>
          <a:prstGeom prst="rect">
            <a:avLst/>
          </a:prstGeom>
        </p:spPr>
      </p:pic>
      <p:pic>
        <p:nvPicPr>
          <p:cNvPr id="8" name="그림 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7E32AA38-D589-099A-7B5D-C34FF4ED1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50" y="1320800"/>
            <a:ext cx="3928889" cy="507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24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CBC6-794D-8AE8-C39F-8427AEE9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표기법과 포인터 표기법의 관계</a:t>
            </a:r>
          </a:p>
        </p:txBody>
      </p:sp>
      <p:graphicFrame>
        <p:nvGraphicFramePr>
          <p:cNvPr id="4" name="표 12">
            <a:extLst>
              <a:ext uri="{FF2B5EF4-FFF2-40B4-BE49-F238E27FC236}">
                <a16:creationId xmlns:a16="http://schemas.microsoft.com/office/drawing/2014/main" id="{25352956-D670-19D6-DEF3-BF2D7CCE3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777032"/>
              </p:ext>
            </p:extLst>
          </p:nvPr>
        </p:nvGraphicFramePr>
        <p:xfrm>
          <a:off x="1325788" y="1762669"/>
          <a:ext cx="9540424" cy="3332661"/>
        </p:xfrm>
        <a:graphic>
          <a:graphicData uri="http://schemas.openxmlformats.org/drawingml/2006/table">
            <a:tbl>
              <a:tblPr firstRow="1" bandRow="1"/>
              <a:tblGrid>
                <a:gridCol w="4770212">
                  <a:extLst>
                    <a:ext uri="{9D8B030D-6E8A-4147-A177-3AD203B41FA5}">
                      <a16:colId xmlns:a16="http://schemas.microsoft.com/office/drawing/2014/main" val="1567798366"/>
                    </a:ext>
                  </a:extLst>
                </a:gridCol>
                <a:gridCol w="4770212">
                  <a:extLst>
                    <a:ext uri="{9D8B030D-6E8A-4147-A177-3AD203B41FA5}">
                      <a16:colId xmlns:a16="http://schemas.microsoft.com/office/drawing/2014/main" val="981049998"/>
                    </a:ext>
                  </a:extLst>
                </a:gridCol>
              </a:tblGrid>
              <a:tr h="824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배열</a:t>
                      </a:r>
                      <a:endParaRPr lang="ko-KR" altLang="en-US" sz="3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C7D4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포인터</a:t>
                      </a:r>
                      <a:endParaRPr lang="ko-KR" altLang="en-US" sz="3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C7D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548996"/>
                  </a:ext>
                </a:extLst>
              </a:tr>
              <a:tr h="250852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200" dirty="0">
                          <a:latin typeface="맑은 고딕" panose="020B0503020000020004" pitchFamily="50" charset="-127"/>
                          <a:ea typeface="+mn-ea"/>
                        </a:rPr>
                        <a:t>       char data[5];</a:t>
                      </a:r>
                    </a:p>
                    <a:p>
                      <a:pPr algn="l" latinLnBrk="1"/>
                      <a:r>
                        <a:rPr lang="en-US" altLang="ko-KR" sz="3200" dirty="0">
                          <a:latin typeface="맑은 고딕" panose="020B0503020000020004" pitchFamily="50" charset="-127"/>
                          <a:ea typeface="+mn-ea"/>
                        </a:rPr>
                        <a:t>       data[1] = 5;</a:t>
                      </a:r>
                    </a:p>
                    <a:p>
                      <a:pPr algn="l" latinLnBrk="1"/>
                      <a:r>
                        <a:rPr lang="en-US" altLang="ko-KR" sz="3200" dirty="0">
                          <a:latin typeface="맑은 고딕" panose="020B0503020000020004" pitchFamily="50" charset="-127"/>
                          <a:ea typeface="+mn-ea"/>
                        </a:rPr>
                        <a:t>       *(data + 1) = 5;</a:t>
                      </a:r>
                      <a:endParaRPr lang="ko-KR" altLang="en-US" sz="3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pt-BR" altLang="ko-KR" sz="3200" dirty="0">
                          <a:latin typeface="맑은 고딕" panose="020B0503020000020004" pitchFamily="50" charset="-127"/>
                          <a:ea typeface="+mn-ea"/>
                        </a:rPr>
                        <a:t>       char data;</a:t>
                      </a:r>
                    </a:p>
                    <a:p>
                      <a:pPr algn="l" latinLnBrk="1"/>
                      <a:r>
                        <a:rPr lang="pt-BR" altLang="ko-KR" sz="3200" dirty="0">
                          <a:latin typeface="맑은 고딕" panose="020B0503020000020004" pitchFamily="50" charset="-127"/>
                          <a:ea typeface="+mn-ea"/>
                        </a:rPr>
                        <a:t>       char *p = &amp;data;</a:t>
                      </a:r>
                    </a:p>
                    <a:p>
                      <a:pPr algn="l" latinLnBrk="1"/>
                      <a:r>
                        <a:rPr lang="pt-BR" altLang="ko-KR" sz="3200" dirty="0">
                          <a:latin typeface="맑은 고딕" panose="020B0503020000020004" pitchFamily="50" charset="-127"/>
                          <a:ea typeface="+mn-ea"/>
                        </a:rPr>
                        <a:t>       *p = 3;</a:t>
                      </a:r>
                    </a:p>
                    <a:p>
                      <a:pPr algn="l" latinLnBrk="1"/>
                      <a:r>
                        <a:rPr lang="pt-BR" altLang="ko-KR" sz="3200" dirty="0">
                          <a:latin typeface="맑은 고딕" panose="020B0503020000020004" pitchFamily="50" charset="-127"/>
                          <a:ea typeface="+mn-ea"/>
                        </a:rPr>
                        <a:t>       p[0] = 3;</a:t>
                      </a:r>
                      <a:endParaRPr lang="ko-KR" altLang="en-US" sz="3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5902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9702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CBC6-794D-8AE8-C39F-8427AEE9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배열의 이름은 그 배열의 시작 주소이다</a:t>
            </a:r>
          </a:p>
        </p:txBody>
      </p:sp>
      <p:pic>
        <p:nvPicPr>
          <p:cNvPr id="5" name="그림 4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14771794-91CE-CCFC-D5F9-3DFC946E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199" y="994666"/>
            <a:ext cx="5689601" cy="5639867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593A65B8-D315-2737-27A1-081955172313}"/>
              </a:ext>
            </a:extLst>
          </p:cNvPr>
          <p:cNvSpPr/>
          <p:nvPr/>
        </p:nvSpPr>
        <p:spPr>
          <a:xfrm>
            <a:off x="4999759" y="4701098"/>
            <a:ext cx="1230385" cy="216184"/>
          </a:xfrm>
          <a:prstGeom prst="frame">
            <a:avLst>
              <a:gd name="adj1" fmla="val 89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3298F2E3-3294-D000-79D6-B8F3FC20347D}"/>
              </a:ext>
            </a:extLst>
          </p:cNvPr>
          <p:cNvSpPr/>
          <p:nvPr/>
        </p:nvSpPr>
        <p:spPr>
          <a:xfrm>
            <a:off x="3811516" y="5267835"/>
            <a:ext cx="1230385" cy="216184"/>
          </a:xfrm>
          <a:prstGeom prst="frame">
            <a:avLst>
              <a:gd name="adj1" fmla="val 89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FD14523A-784B-AFE6-0B65-A221EC8532E9}"/>
              </a:ext>
            </a:extLst>
          </p:cNvPr>
          <p:cNvSpPr/>
          <p:nvPr/>
        </p:nvSpPr>
        <p:spPr>
          <a:xfrm>
            <a:off x="4932291" y="5636311"/>
            <a:ext cx="1230385" cy="216184"/>
          </a:xfrm>
          <a:prstGeom prst="frame">
            <a:avLst>
              <a:gd name="adj1" fmla="val 8968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A1A5FC62-FA7B-9AFA-C1C8-AF4432EBB5B3}"/>
              </a:ext>
            </a:extLst>
          </p:cNvPr>
          <p:cNvSpPr/>
          <p:nvPr/>
        </p:nvSpPr>
        <p:spPr>
          <a:xfrm>
            <a:off x="3811516" y="6203048"/>
            <a:ext cx="1230385" cy="216184"/>
          </a:xfrm>
          <a:prstGeom prst="frame">
            <a:avLst>
              <a:gd name="adj1" fmla="val 8968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405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122F6-04A1-F6DE-7307-8A8286FB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배열의 이름은 그 배열의 시작 주소이다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7C2E9C-495E-7AC2-B4D8-320D9FCA9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067174"/>
            <a:ext cx="10312400" cy="2073125"/>
          </a:xfrm>
        </p:spPr>
        <p:txBody>
          <a:bodyPr/>
          <a:lstStyle/>
          <a:p>
            <a:r>
              <a:rPr lang="en-US" altLang="ko-KR" b="1" dirty="0"/>
              <a:t>&amp;(*data)</a:t>
            </a:r>
            <a:r>
              <a:rPr lang="ko-KR" altLang="en-US" b="1" dirty="0"/>
              <a:t>의 의미</a:t>
            </a:r>
            <a:r>
              <a:rPr lang="ko-KR" altLang="en-US" dirty="0"/>
              <a:t>는 </a:t>
            </a:r>
            <a:r>
              <a:rPr lang="en-US" altLang="ko-KR" b="1" dirty="0"/>
              <a:t>data</a:t>
            </a:r>
            <a:r>
              <a:rPr lang="ko-KR" altLang="en-US" b="1" dirty="0"/>
              <a:t>가 가리키는 대상</a:t>
            </a:r>
            <a:r>
              <a:rPr lang="en-US" altLang="ko-KR" b="1" dirty="0"/>
              <a:t>(*data)</a:t>
            </a:r>
            <a:r>
              <a:rPr lang="ko-KR" altLang="en-US" b="1" dirty="0"/>
              <a:t>의 주소를 얻겠다</a:t>
            </a:r>
            <a:r>
              <a:rPr lang="en-US" altLang="ko-KR" b="1" dirty="0"/>
              <a:t>(&amp;)</a:t>
            </a:r>
            <a:r>
              <a:rPr lang="ko-KR" altLang="en-US" b="1" dirty="0"/>
              <a:t>는 뜻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data</a:t>
            </a:r>
            <a:r>
              <a:rPr lang="ko-KR" altLang="en-US" b="1" dirty="0"/>
              <a:t>가 가리키는 대상의 주소라는 의미는 </a:t>
            </a:r>
            <a:r>
              <a:rPr lang="ko-KR" altLang="en-US" dirty="0"/>
              <a:t>결국 </a:t>
            </a:r>
            <a:r>
              <a:rPr lang="en-US" altLang="ko-KR" b="1" dirty="0"/>
              <a:t>data </a:t>
            </a:r>
            <a:r>
              <a:rPr lang="ko-KR" altLang="en-US" b="1" dirty="0"/>
              <a:t>변수가 저장된 메모리의 주소와 같다</a:t>
            </a:r>
            <a:r>
              <a:rPr lang="en-US" altLang="ko-KR" b="1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b="1" dirty="0"/>
              <a:t>&amp;(*data)</a:t>
            </a:r>
            <a:r>
              <a:rPr lang="ko-KR" altLang="en-US" b="1" dirty="0"/>
              <a:t>는 </a:t>
            </a:r>
            <a:r>
              <a:rPr lang="en-US" altLang="ko-KR" b="1" dirty="0"/>
              <a:t>data</a:t>
            </a:r>
            <a:r>
              <a:rPr lang="ko-KR" altLang="en-US" dirty="0"/>
              <a:t>라고도 적을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589FCF26-B2C3-0642-3841-D411B5C9B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356" y="1112404"/>
            <a:ext cx="5729288" cy="26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24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63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ko-KR" altLang="en-US" sz="4800" dirty="0"/>
              <a:t>배열의 시작이 </a:t>
            </a:r>
            <a:r>
              <a:rPr lang="en-US" altLang="ko-KR" sz="4800" dirty="0"/>
              <a:t>0</a:t>
            </a:r>
            <a:r>
              <a:rPr lang="ko-KR" altLang="en-US" sz="4800" dirty="0"/>
              <a:t>인 이유 </a:t>
            </a:r>
            <a:r>
              <a:rPr lang="en-US" altLang="ko-KR" sz="4800" dirty="0"/>
              <a:t>(2)</a:t>
            </a:r>
            <a:endParaRPr sz="4800" dirty="0"/>
          </a:p>
        </p:txBody>
      </p:sp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741D76E0-9865-7900-2F31-210AB582D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253161"/>
              </p:ext>
            </p:extLst>
          </p:nvPr>
        </p:nvGraphicFramePr>
        <p:xfrm>
          <a:off x="1899240" y="4912472"/>
          <a:ext cx="8393520" cy="567824"/>
        </p:xfrm>
        <a:graphic>
          <a:graphicData uri="http://schemas.openxmlformats.org/drawingml/2006/table">
            <a:tbl>
              <a:tblPr firstRow="1" bandRow="1"/>
              <a:tblGrid>
                <a:gridCol w="1678704">
                  <a:extLst>
                    <a:ext uri="{9D8B030D-6E8A-4147-A177-3AD203B41FA5}">
                      <a16:colId xmlns:a16="http://schemas.microsoft.com/office/drawing/2014/main" val="3269515369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770873477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324704022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2959228263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57091819"/>
                    </a:ext>
                  </a:extLst>
                </a:gridCol>
              </a:tblGrid>
              <a:tr h="567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6284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3512DC-AFC8-C0AF-AEEB-8A741810B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062777"/>
              </p:ext>
            </p:extLst>
          </p:nvPr>
        </p:nvGraphicFramePr>
        <p:xfrm>
          <a:off x="1899240" y="4327390"/>
          <a:ext cx="8393520" cy="567824"/>
        </p:xfrm>
        <a:graphic>
          <a:graphicData uri="http://schemas.openxmlformats.org/drawingml/2006/table">
            <a:tbl>
              <a:tblPr firstRow="1" bandRow="1"/>
              <a:tblGrid>
                <a:gridCol w="1678704">
                  <a:extLst>
                    <a:ext uri="{9D8B030D-6E8A-4147-A177-3AD203B41FA5}">
                      <a16:colId xmlns:a16="http://schemas.microsoft.com/office/drawing/2014/main" val="3269515369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770873477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324704022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2959228263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57091819"/>
                    </a:ext>
                  </a:extLst>
                </a:gridCol>
              </a:tblGrid>
              <a:tr h="567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0xB4</a:t>
                      </a:r>
                      <a:endParaRPr lang="ko-KR" altLang="en-US" sz="2800" b="1" dirty="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0xB8</a:t>
                      </a:r>
                      <a:endParaRPr lang="ko-KR" altLang="en-US" sz="2800" b="1" dirty="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0xBC</a:t>
                      </a:r>
                      <a:endParaRPr lang="ko-KR" altLang="en-US" sz="2800" b="1" dirty="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0xC0</a:t>
                      </a:r>
                      <a:endParaRPr lang="ko-KR" altLang="en-US" sz="2800" b="1" dirty="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0xC4</a:t>
                      </a:r>
                      <a:endParaRPr lang="ko-KR" altLang="en-US" sz="2800" b="1" dirty="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6284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504F9F-DD44-1F70-3598-9FC245E575BC}"/>
              </a:ext>
            </a:extLst>
          </p:cNvPr>
          <p:cNvSpPr txBox="1"/>
          <p:nvPr/>
        </p:nvSpPr>
        <p:spPr>
          <a:xfrm>
            <a:off x="1190446" y="4898845"/>
            <a:ext cx="61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8C54335-2161-8866-812C-F6E45612F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621538"/>
              </p:ext>
            </p:extLst>
          </p:nvPr>
        </p:nvGraphicFramePr>
        <p:xfrm>
          <a:off x="1899240" y="5480296"/>
          <a:ext cx="8393520" cy="567824"/>
        </p:xfrm>
        <a:graphic>
          <a:graphicData uri="http://schemas.openxmlformats.org/drawingml/2006/table">
            <a:tbl>
              <a:tblPr firstRow="1" bandRow="1"/>
              <a:tblGrid>
                <a:gridCol w="1678704">
                  <a:extLst>
                    <a:ext uri="{9D8B030D-6E8A-4147-A177-3AD203B41FA5}">
                      <a16:colId xmlns:a16="http://schemas.microsoft.com/office/drawing/2014/main" val="3269515369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770873477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324704022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2959228263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57091819"/>
                    </a:ext>
                  </a:extLst>
                </a:gridCol>
              </a:tblGrid>
              <a:tr h="567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628431"/>
                  </a:ext>
                </a:extLst>
              </a:tr>
            </a:tbl>
          </a:graphicData>
        </a:graphic>
      </p:graphicFrame>
      <p:pic>
        <p:nvPicPr>
          <p:cNvPr id="17" name="그림 16" descr="폰트, 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C3B637AC-32A6-E279-710A-BDF4CFFB9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041" y="1706735"/>
            <a:ext cx="2981559" cy="1889079"/>
          </a:xfrm>
          <a:prstGeom prst="rect">
            <a:avLst/>
          </a:prstGeom>
        </p:spPr>
      </p:pic>
      <p:pic>
        <p:nvPicPr>
          <p:cNvPr id="19" name="그림 18" descr="텍스트, 폰트, 스크린샷, 시계이(가) 표시된 사진&#10;&#10;자동 생성된 설명">
            <a:extLst>
              <a:ext uri="{FF2B5EF4-FFF2-40B4-BE49-F238E27FC236}">
                <a16:creationId xmlns:a16="http://schemas.microsoft.com/office/drawing/2014/main" id="{17302EE5-E17E-B43D-A02C-765E6A9D5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39" y="1706735"/>
            <a:ext cx="7436035" cy="185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22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63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ko-KR" altLang="en-US" sz="4800" dirty="0"/>
              <a:t>배열의 시작이 </a:t>
            </a:r>
            <a:r>
              <a:rPr lang="en-US" altLang="ko-KR" sz="4800" dirty="0"/>
              <a:t>0</a:t>
            </a:r>
            <a:r>
              <a:rPr lang="ko-KR" altLang="en-US" sz="4800" dirty="0"/>
              <a:t>인 이유 </a:t>
            </a:r>
            <a:r>
              <a:rPr lang="en-US" altLang="ko-KR" sz="4800" dirty="0"/>
              <a:t>(2)</a:t>
            </a:r>
            <a:endParaRPr lang="ko-KR" altLang="en-US" sz="4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A5B889-EC0A-C2D4-1331-8471373D1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5" y="1706400"/>
            <a:ext cx="8577542" cy="1854000"/>
          </a:xfrm>
          <a:prstGeom prst="rect">
            <a:avLst/>
          </a:prstGeom>
        </p:spPr>
      </p:pic>
      <p:pic>
        <p:nvPicPr>
          <p:cNvPr id="8" name="그림 7" descr="텍스트, 폰트, 스크린샷, 시계이(가) 표시된 사진&#10;&#10;자동 생성된 설명">
            <a:extLst>
              <a:ext uri="{FF2B5EF4-FFF2-40B4-BE49-F238E27FC236}">
                <a16:creationId xmlns:a16="http://schemas.microsoft.com/office/drawing/2014/main" id="{9F46D055-A5D9-F2B7-0B36-276BA64AF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976" y="1706400"/>
            <a:ext cx="2981558" cy="1889079"/>
          </a:xfrm>
          <a:prstGeom prst="rect">
            <a:avLst/>
          </a:prstGeom>
        </p:spPr>
      </p:pic>
      <p:graphicFrame>
        <p:nvGraphicFramePr>
          <p:cNvPr id="13" name="표 6">
            <a:extLst>
              <a:ext uri="{FF2B5EF4-FFF2-40B4-BE49-F238E27FC236}">
                <a16:creationId xmlns:a16="http://schemas.microsoft.com/office/drawing/2014/main" id="{8E9BD6F5-C0D5-DEBA-B1F8-607EA9A66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986274"/>
              </p:ext>
            </p:extLst>
          </p:nvPr>
        </p:nvGraphicFramePr>
        <p:xfrm>
          <a:off x="1899240" y="4912472"/>
          <a:ext cx="8393520" cy="567824"/>
        </p:xfrm>
        <a:graphic>
          <a:graphicData uri="http://schemas.openxmlformats.org/drawingml/2006/table">
            <a:tbl>
              <a:tblPr firstRow="1" bandRow="1"/>
              <a:tblGrid>
                <a:gridCol w="1678704">
                  <a:extLst>
                    <a:ext uri="{9D8B030D-6E8A-4147-A177-3AD203B41FA5}">
                      <a16:colId xmlns:a16="http://schemas.microsoft.com/office/drawing/2014/main" val="3269515369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770873477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324704022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2959228263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57091819"/>
                    </a:ext>
                  </a:extLst>
                </a:gridCol>
              </a:tblGrid>
              <a:tr h="567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62843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F4DE0FC-2523-9E80-8938-0D206D693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088979"/>
              </p:ext>
            </p:extLst>
          </p:nvPr>
        </p:nvGraphicFramePr>
        <p:xfrm>
          <a:off x="1899240" y="4327390"/>
          <a:ext cx="8393520" cy="567824"/>
        </p:xfrm>
        <a:graphic>
          <a:graphicData uri="http://schemas.openxmlformats.org/drawingml/2006/table">
            <a:tbl>
              <a:tblPr firstRow="1" bandRow="1"/>
              <a:tblGrid>
                <a:gridCol w="1678704">
                  <a:extLst>
                    <a:ext uri="{9D8B030D-6E8A-4147-A177-3AD203B41FA5}">
                      <a16:colId xmlns:a16="http://schemas.microsoft.com/office/drawing/2014/main" val="3269515369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770873477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324704022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2959228263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57091819"/>
                    </a:ext>
                  </a:extLst>
                </a:gridCol>
              </a:tblGrid>
              <a:tr h="567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0xB4</a:t>
                      </a:r>
                      <a:endParaRPr lang="ko-KR" altLang="en-US" sz="2800" b="1" dirty="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0xB8</a:t>
                      </a:r>
                      <a:endParaRPr lang="ko-KR" altLang="en-US" sz="2800" b="1" dirty="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0xBC</a:t>
                      </a:r>
                      <a:endParaRPr lang="ko-KR" altLang="en-US" sz="2800" b="1" dirty="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0xC0</a:t>
                      </a:r>
                      <a:endParaRPr lang="ko-KR" altLang="en-US" sz="2800" b="1" dirty="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0xC4</a:t>
                      </a:r>
                      <a:endParaRPr lang="ko-KR" altLang="en-US" sz="2800" b="1" dirty="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62843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0396160-9D80-2C3B-4518-DD980B2004EA}"/>
              </a:ext>
            </a:extLst>
          </p:cNvPr>
          <p:cNvSpPr txBox="1"/>
          <p:nvPr/>
        </p:nvSpPr>
        <p:spPr>
          <a:xfrm>
            <a:off x="1190446" y="4898845"/>
            <a:ext cx="61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4A69291-C2A5-2F6C-B3CE-00DC2811E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542971"/>
              </p:ext>
            </p:extLst>
          </p:nvPr>
        </p:nvGraphicFramePr>
        <p:xfrm>
          <a:off x="1899240" y="5480296"/>
          <a:ext cx="8393520" cy="567824"/>
        </p:xfrm>
        <a:graphic>
          <a:graphicData uri="http://schemas.openxmlformats.org/drawingml/2006/table">
            <a:tbl>
              <a:tblPr firstRow="1" bandRow="1"/>
              <a:tblGrid>
                <a:gridCol w="1678704">
                  <a:extLst>
                    <a:ext uri="{9D8B030D-6E8A-4147-A177-3AD203B41FA5}">
                      <a16:colId xmlns:a16="http://schemas.microsoft.com/office/drawing/2014/main" val="3269515369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770873477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324704022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2959228263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57091819"/>
                    </a:ext>
                  </a:extLst>
                </a:gridCol>
              </a:tblGrid>
              <a:tr h="567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6284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03EACDD-07DD-D91C-84B8-2346401FE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109487"/>
              </p:ext>
            </p:extLst>
          </p:nvPr>
        </p:nvGraphicFramePr>
        <p:xfrm>
          <a:off x="1891235" y="3651072"/>
          <a:ext cx="8393520" cy="567824"/>
        </p:xfrm>
        <a:graphic>
          <a:graphicData uri="http://schemas.openxmlformats.org/drawingml/2006/table">
            <a:tbl>
              <a:tblPr firstRow="1" bandRow="1"/>
              <a:tblGrid>
                <a:gridCol w="1678704">
                  <a:extLst>
                    <a:ext uri="{9D8B030D-6E8A-4147-A177-3AD203B41FA5}">
                      <a16:colId xmlns:a16="http://schemas.microsoft.com/office/drawing/2014/main" val="3269515369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770873477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324704022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2959228263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57091819"/>
                    </a:ext>
                  </a:extLst>
                </a:gridCol>
              </a:tblGrid>
              <a:tr h="567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ar+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ar+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ar+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ar+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ar+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62843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C4308FC-BA1F-5F7B-A2E7-13A69DE47310}"/>
              </a:ext>
            </a:extLst>
          </p:cNvPr>
          <p:cNvSpPr txBox="1"/>
          <p:nvPr/>
        </p:nvSpPr>
        <p:spPr>
          <a:xfrm>
            <a:off x="2437583" y="4133627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C90727-AA38-ED48-ED85-85BFDF81C346}"/>
              </a:ext>
            </a:extLst>
          </p:cNvPr>
          <p:cNvSpPr txBox="1"/>
          <p:nvPr/>
        </p:nvSpPr>
        <p:spPr>
          <a:xfrm>
            <a:off x="9138864" y="4133627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90A423-AF97-01C8-4E0A-FF7C5288C08C}"/>
              </a:ext>
            </a:extLst>
          </p:cNvPr>
          <p:cNvSpPr txBox="1"/>
          <p:nvPr/>
        </p:nvSpPr>
        <p:spPr>
          <a:xfrm>
            <a:off x="7463543" y="4133627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132300-1CC0-691E-D532-00242206571D}"/>
              </a:ext>
            </a:extLst>
          </p:cNvPr>
          <p:cNvSpPr txBox="1"/>
          <p:nvPr/>
        </p:nvSpPr>
        <p:spPr>
          <a:xfrm>
            <a:off x="5788223" y="4133627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E9067D-08A0-C0C2-C7CD-E21E4774A7E8}"/>
              </a:ext>
            </a:extLst>
          </p:cNvPr>
          <p:cNvSpPr txBox="1"/>
          <p:nvPr/>
        </p:nvSpPr>
        <p:spPr>
          <a:xfrm>
            <a:off x="4112903" y="4133627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27501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914400" y="21867"/>
            <a:ext cx="10363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ko-KR" altLang="en-US" sz="4800"/>
              <a:t>배열과 포인터의 관계 정리</a:t>
            </a:r>
            <a:endParaRPr sz="4800" dirty="0"/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2F581E9E-E7A8-CB0E-51BA-60B9F9A6D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07425"/>
            <a:ext cx="10312400" cy="4675600"/>
          </a:xfrm>
        </p:spPr>
        <p:txBody>
          <a:bodyPr/>
          <a:lstStyle/>
          <a:p>
            <a:endParaRPr lang="en-US" altLang="ko-KR" b="1" dirty="0"/>
          </a:p>
          <a:p>
            <a:r>
              <a:rPr lang="ko-KR" altLang="en-US" b="1" dirty="0"/>
              <a:t>배열과 포인터의 관계 정리</a:t>
            </a:r>
            <a:r>
              <a:rPr lang="en-US" altLang="ko-KR" b="1" dirty="0"/>
              <a:t>				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400" dirty="0"/>
              <a:t>배열과 포인터는 동일한 형태로 사용 가능하다</a:t>
            </a:r>
            <a:r>
              <a:rPr lang="en-US" altLang="ko-KR" sz="2400" dirty="0"/>
              <a:t>.   int</a:t>
            </a:r>
            <a:r>
              <a:rPr lang="ko-KR" altLang="en-US" sz="2400" dirty="0"/>
              <a:t> </a:t>
            </a:r>
            <a:r>
              <a:rPr lang="en-US" altLang="ko-KR" sz="2400" dirty="0" err="1"/>
              <a:t>ar</a:t>
            </a:r>
            <a:r>
              <a:rPr lang="en-US" altLang="ko-KR" sz="2400" dirty="0"/>
              <a:t>[5], *p=</a:t>
            </a:r>
            <a:r>
              <a:rPr lang="en-US" altLang="ko-KR" sz="2400" dirty="0" err="1"/>
              <a:t>ar</a:t>
            </a:r>
            <a:r>
              <a:rPr lang="en-US" altLang="ko-KR" sz="2400" dirty="0"/>
              <a:t>;</a:t>
            </a:r>
          </a:p>
          <a:p>
            <a:pPr marL="914400" lvl="2" indent="0">
              <a:buNone/>
            </a:pPr>
            <a:endParaRPr lang="en-US" altLang="ko-KR" sz="1400" dirty="0"/>
          </a:p>
          <a:p>
            <a:pPr marL="266696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sz="2400" dirty="0"/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41AF941A-0170-83E3-260B-D2D67DEBB101}"/>
              </a:ext>
            </a:extLst>
          </p:cNvPr>
          <p:cNvSpPr/>
          <p:nvPr/>
        </p:nvSpPr>
        <p:spPr>
          <a:xfrm>
            <a:off x="8349550" y="1082102"/>
            <a:ext cx="2381640" cy="573053"/>
          </a:xfrm>
          <a:prstGeom prst="frame">
            <a:avLst>
              <a:gd name="adj1" fmla="val 111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9BFC9FFD-1E28-B5E7-33DD-E963DF9B1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430566"/>
              </p:ext>
            </p:extLst>
          </p:nvPr>
        </p:nvGraphicFramePr>
        <p:xfrm>
          <a:off x="1984965" y="3585464"/>
          <a:ext cx="8393520" cy="567824"/>
        </p:xfrm>
        <a:graphic>
          <a:graphicData uri="http://schemas.openxmlformats.org/drawingml/2006/table">
            <a:tbl>
              <a:tblPr firstRow="1" bandRow="1"/>
              <a:tblGrid>
                <a:gridCol w="1678704">
                  <a:extLst>
                    <a:ext uri="{9D8B030D-6E8A-4147-A177-3AD203B41FA5}">
                      <a16:colId xmlns:a16="http://schemas.microsoft.com/office/drawing/2014/main" val="3269515369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770873477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324704022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2959228263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57091819"/>
                    </a:ext>
                  </a:extLst>
                </a:gridCol>
              </a:tblGrid>
              <a:tr h="567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62843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BF3F9DF-EEDE-824F-A864-ED4A5A11F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72355"/>
              </p:ext>
            </p:extLst>
          </p:nvPr>
        </p:nvGraphicFramePr>
        <p:xfrm>
          <a:off x="1984965" y="3000382"/>
          <a:ext cx="8393520" cy="567824"/>
        </p:xfrm>
        <a:graphic>
          <a:graphicData uri="http://schemas.openxmlformats.org/drawingml/2006/table">
            <a:tbl>
              <a:tblPr firstRow="1" bandRow="1"/>
              <a:tblGrid>
                <a:gridCol w="1678704">
                  <a:extLst>
                    <a:ext uri="{9D8B030D-6E8A-4147-A177-3AD203B41FA5}">
                      <a16:colId xmlns:a16="http://schemas.microsoft.com/office/drawing/2014/main" val="3269515369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770873477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324704022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2959228263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57091819"/>
                    </a:ext>
                  </a:extLst>
                </a:gridCol>
              </a:tblGrid>
              <a:tr h="567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0xB4</a:t>
                      </a:r>
                      <a:endParaRPr lang="ko-KR" altLang="en-US" sz="2800" b="1" dirty="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0xB8</a:t>
                      </a:r>
                      <a:endParaRPr lang="ko-KR" altLang="en-US" sz="2800" b="1" dirty="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0xBC</a:t>
                      </a:r>
                      <a:endParaRPr lang="ko-KR" altLang="en-US" sz="2800" b="1" dirty="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0xC0</a:t>
                      </a:r>
                      <a:endParaRPr lang="ko-KR" altLang="en-US" sz="2800" b="1" dirty="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0xC4</a:t>
                      </a:r>
                      <a:endParaRPr lang="ko-KR" altLang="en-US" sz="2800" b="1" dirty="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62843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F15A979-084F-F1BC-69D9-A850AB966A7A}"/>
              </a:ext>
            </a:extLst>
          </p:cNvPr>
          <p:cNvSpPr txBox="1"/>
          <p:nvPr/>
        </p:nvSpPr>
        <p:spPr>
          <a:xfrm>
            <a:off x="1276171" y="3571837"/>
            <a:ext cx="61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D0A8FA9-0F23-B91F-979E-0F67F9559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448932"/>
              </p:ext>
            </p:extLst>
          </p:nvPr>
        </p:nvGraphicFramePr>
        <p:xfrm>
          <a:off x="1976960" y="2324064"/>
          <a:ext cx="8393520" cy="567824"/>
        </p:xfrm>
        <a:graphic>
          <a:graphicData uri="http://schemas.openxmlformats.org/drawingml/2006/table">
            <a:tbl>
              <a:tblPr firstRow="1" bandRow="1"/>
              <a:tblGrid>
                <a:gridCol w="1678704">
                  <a:extLst>
                    <a:ext uri="{9D8B030D-6E8A-4147-A177-3AD203B41FA5}">
                      <a16:colId xmlns:a16="http://schemas.microsoft.com/office/drawing/2014/main" val="3269515369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770873477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324704022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2959228263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57091819"/>
                    </a:ext>
                  </a:extLst>
                </a:gridCol>
              </a:tblGrid>
              <a:tr h="567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p+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p+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p+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p+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p+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6284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FA12321-BC59-E8DA-13A1-BEEB8E223217}"/>
              </a:ext>
            </a:extLst>
          </p:cNvPr>
          <p:cNvSpPr txBox="1"/>
          <p:nvPr/>
        </p:nvSpPr>
        <p:spPr>
          <a:xfrm>
            <a:off x="2523308" y="2806619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25B1A8-0ED9-2846-D4D7-C0FB9E62D556}"/>
              </a:ext>
            </a:extLst>
          </p:cNvPr>
          <p:cNvSpPr txBox="1"/>
          <p:nvPr/>
        </p:nvSpPr>
        <p:spPr>
          <a:xfrm>
            <a:off x="9224589" y="2806619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AEE027-80BF-BF34-3B89-B7F3917906BF}"/>
              </a:ext>
            </a:extLst>
          </p:cNvPr>
          <p:cNvSpPr txBox="1"/>
          <p:nvPr/>
        </p:nvSpPr>
        <p:spPr>
          <a:xfrm>
            <a:off x="7549268" y="2806619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C6B64A-70CE-1738-EE91-D57E74D6157B}"/>
              </a:ext>
            </a:extLst>
          </p:cNvPr>
          <p:cNvSpPr txBox="1"/>
          <p:nvPr/>
        </p:nvSpPr>
        <p:spPr>
          <a:xfrm>
            <a:off x="5873948" y="2806619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7A36D6-5826-9B0B-1707-44C3D81B5488}"/>
              </a:ext>
            </a:extLst>
          </p:cNvPr>
          <p:cNvSpPr txBox="1"/>
          <p:nvPr/>
        </p:nvSpPr>
        <p:spPr>
          <a:xfrm>
            <a:off x="4198628" y="2806619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350CFCE-4521-5CE8-575F-FBD43CD2E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949293"/>
              </p:ext>
            </p:extLst>
          </p:nvPr>
        </p:nvGraphicFramePr>
        <p:xfrm>
          <a:off x="1984965" y="1639258"/>
          <a:ext cx="8393520" cy="567824"/>
        </p:xfrm>
        <a:graphic>
          <a:graphicData uri="http://schemas.openxmlformats.org/drawingml/2006/table">
            <a:tbl>
              <a:tblPr firstRow="1" bandRow="1"/>
              <a:tblGrid>
                <a:gridCol w="1678704">
                  <a:extLst>
                    <a:ext uri="{9D8B030D-6E8A-4147-A177-3AD203B41FA5}">
                      <a16:colId xmlns:a16="http://schemas.microsoft.com/office/drawing/2014/main" val="3269515369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770873477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324704022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2959228263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57091819"/>
                    </a:ext>
                  </a:extLst>
                </a:gridCol>
              </a:tblGrid>
              <a:tr h="567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ar+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ar+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ar+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ar+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ar+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62843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9D67E63-0920-46B8-7657-EE4431802AC6}"/>
              </a:ext>
            </a:extLst>
          </p:cNvPr>
          <p:cNvSpPr txBox="1"/>
          <p:nvPr/>
        </p:nvSpPr>
        <p:spPr>
          <a:xfrm>
            <a:off x="2531313" y="2121813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45BB75-43BB-D076-AE15-2E8D9C33A317}"/>
              </a:ext>
            </a:extLst>
          </p:cNvPr>
          <p:cNvSpPr txBox="1"/>
          <p:nvPr/>
        </p:nvSpPr>
        <p:spPr>
          <a:xfrm>
            <a:off x="9232594" y="2121813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C68B47-24B4-537B-B616-7990ED7B2496}"/>
              </a:ext>
            </a:extLst>
          </p:cNvPr>
          <p:cNvSpPr txBox="1"/>
          <p:nvPr/>
        </p:nvSpPr>
        <p:spPr>
          <a:xfrm>
            <a:off x="7557273" y="2121813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54C059-A407-6C57-85A1-4EF654FEF777}"/>
              </a:ext>
            </a:extLst>
          </p:cNvPr>
          <p:cNvSpPr txBox="1"/>
          <p:nvPr/>
        </p:nvSpPr>
        <p:spPr>
          <a:xfrm>
            <a:off x="5881953" y="2121813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A7535D-58BB-33C0-2A22-6389EEF15E3F}"/>
              </a:ext>
            </a:extLst>
          </p:cNvPr>
          <p:cNvSpPr txBox="1"/>
          <p:nvPr/>
        </p:nvSpPr>
        <p:spPr>
          <a:xfrm>
            <a:off x="4206633" y="2121813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4EBC0E2-9391-7B63-0444-394D3383A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240273"/>
              </p:ext>
            </p:extLst>
          </p:nvPr>
        </p:nvGraphicFramePr>
        <p:xfrm>
          <a:off x="1968955" y="4821069"/>
          <a:ext cx="8393520" cy="567824"/>
        </p:xfrm>
        <a:graphic>
          <a:graphicData uri="http://schemas.openxmlformats.org/drawingml/2006/table">
            <a:tbl>
              <a:tblPr firstRow="1" bandRow="1"/>
              <a:tblGrid>
                <a:gridCol w="1678704">
                  <a:extLst>
                    <a:ext uri="{9D8B030D-6E8A-4147-A177-3AD203B41FA5}">
                      <a16:colId xmlns:a16="http://schemas.microsoft.com/office/drawing/2014/main" val="3269515369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770873477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324704022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2959228263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57091819"/>
                    </a:ext>
                  </a:extLst>
                </a:gridCol>
              </a:tblGrid>
              <a:tr h="567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p[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p[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]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p[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]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p[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]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p[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]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62843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627E777-F68F-9C56-0427-C47AC22656D4}"/>
              </a:ext>
            </a:extLst>
          </p:cNvPr>
          <p:cNvSpPr txBox="1"/>
          <p:nvPr/>
        </p:nvSpPr>
        <p:spPr>
          <a:xfrm>
            <a:off x="2515303" y="5303624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09641C-4D7B-0BAF-B043-D81CE9F3ED35}"/>
              </a:ext>
            </a:extLst>
          </p:cNvPr>
          <p:cNvSpPr txBox="1"/>
          <p:nvPr/>
        </p:nvSpPr>
        <p:spPr>
          <a:xfrm>
            <a:off x="9216584" y="5303624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ABCCC2-B60E-660B-5E64-BE23042EF553}"/>
              </a:ext>
            </a:extLst>
          </p:cNvPr>
          <p:cNvSpPr txBox="1"/>
          <p:nvPr/>
        </p:nvSpPr>
        <p:spPr>
          <a:xfrm>
            <a:off x="7541263" y="5303624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E0FA72-AA0C-9110-73CD-C7F91877FFB9}"/>
              </a:ext>
            </a:extLst>
          </p:cNvPr>
          <p:cNvSpPr txBox="1"/>
          <p:nvPr/>
        </p:nvSpPr>
        <p:spPr>
          <a:xfrm>
            <a:off x="5865943" y="5303624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A266F5-7AC1-0DD3-D3E3-96195B437B38}"/>
              </a:ext>
            </a:extLst>
          </p:cNvPr>
          <p:cNvSpPr txBox="1"/>
          <p:nvPr/>
        </p:nvSpPr>
        <p:spPr>
          <a:xfrm>
            <a:off x="4190623" y="5303624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126AD32B-76D6-6D04-3527-1BFDE7A2A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494376"/>
              </p:ext>
            </p:extLst>
          </p:nvPr>
        </p:nvGraphicFramePr>
        <p:xfrm>
          <a:off x="1976960" y="4136263"/>
          <a:ext cx="8393520" cy="567824"/>
        </p:xfrm>
        <a:graphic>
          <a:graphicData uri="http://schemas.openxmlformats.org/drawingml/2006/table">
            <a:tbl>
              <a:tblPr firstRow="1" bandRow="1"/>
              <a:tblGrid>
                <a:gridCol w="1678704">
                  <a:extLst>
                    <a:ext uri="{9D8B030D-6E8A-4147-A177-3AD203B41FA5}">
                      <a16:colId xmlns:a16="http://schemas.microsoft.com/office/drawing/2014/main" val="3269515369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770873477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324704022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2959228263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57091819"/>
                    </a:ext>
                  </a:extLst>
                </a:gridCol>
              </a:tblGrid>
              <a:tr h="567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ar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]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ar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]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ar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]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ar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]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62843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070AB7BB-7CEA-ECE7-5043-7812891BACDD}"/>
              </a:ext>
            </a:extLst>
          </p:cNvPr>
          <p:cNvSpPr txBox="1"/>
          <p:nvPr/>
        </p:nvSpPr>
        <p:spPr>
          <a:xfrm>
            <a:off x="2523308" y="4618818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DBB71D-E6BF-233A-050A-A3C253AE472F}"/>
              </a:ext>
            </a:extLst>
          </p:cNvPr>
          <p:cNvSpPr txBox="1"/>
          <p:nvPr/>
        </p:nvSpPr>
        <p:spPr>
          <a:xfrm>
            <a:off x="9224589" y="4618818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368BB4-E001-41B7-259D-1D5FD706A745}"/>
              </a:ext>
            </a:extLst>
          </p:cNvPr>
          <p:cNvSpPr txBox="1"/>
          <p:nvPr/>
        </p:nvSpPr>
        <p:spPr>
          <a:xfrm>
            <a:off x="7549268" y="4618818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31765A-90CD-732C-BBF8-E89CD270F613}"/>
              </a:ext>
            </a:extLst>
          </p:cNvPr>
          <p:cNvSpPr txBox="1"/>
          <p:nvPr/>
        </p:nvSpPr>
        <p:spPr>
          <a:xfrm>
            <a:off x="5873948" y="4618818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6B06B4-2097-29AE-3918-B960C9D8FD97}"/>
              </a:ext>
            </a:extLst>
          </p:cNvPr>
          <p:cNvSpPr txBox="1"/>
          <p:nvPr/>
        </p:nvSpPr>
        <p:spPr>
          <a:xfrm>
            <a:off x="4198628" y="4618818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A27E68DA-A937-61D9-A2D7-80BACCE86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138138"/>
              </p:ext>
            </p:extLst>
          </p:nvPr>
        </p:nvGraphicFramePr>
        <p:xfrm>
          <a:off x="1960950" y="6136595"/>
          <a:ext cx="8393520" cy="567824"/>
        </p:xfrm>
        <a:graphic>
          <a:graphicData uri="http://schemas.openxmlformats.org/drawingml/2006/table">
            <a:tbl>
              <a:tblPr firstRow="1" bandRow="1"/>
              <a:tblGrid>
                <a:gridCol w="1678704">
                  <a:extLst>
                    <a:ext uri="{9D8B030D-6E8A-4147-A177-3AD203B41FA5}">
                      <a16:colId xmlns:a16="http://schemas.microsoft.com/office/drawing/2014/main" val="3269515369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770873477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324704022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2959228263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57091819"/>
                    </a:ext>
                  </a:extLst>
                </a:gridCol>
              </a:tblGrid>
              <a:tr h="567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*(p+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*(p+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*(p+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*(p+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*(p+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628431"/>
                  </a:ext>
                </a:extLst>
              </a:tr>
            </a:tbl>
          </a:graphicData>
        </a:graphic>
      </p:graphicFrame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A1C8EFC7-BB59-26EF-96B5-39C5F5BDC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29491"/>
              </p:ext>
            </p:extLst>
          </p:nvPr>
        </p:nvGraphicFramePr>
        <p:xfrm>
          <a:off x="1968955" y="5451789"/>
          <a:ext cx="8393520" cy="567824"/>
        </p:xfrm>
        <a:graphic>
          <a:graphicData uri="http://schemas.openxmlformats.org/drawingml/2006/table">
            <a:tbl>
              <a:tblPr firstRow="1" bandRow="1"/>
              <a:tblGrid>
                <a:gridCol w="1678704">
                  <a:extLst>
                    <a:ext uri="{9D8B030D-6E8A-4147-A177-3AD203B41FA5}">
                      <a16:colId xmlns:a16="http://schemas.microsoft.com/office/drawing/2014/main" val="3269515369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770873477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324704022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2959228263"/>
                    </a:ext>
                  </a:extLst>
                </a:gridCol>
                <a:gridCol w="1678704">
                  <a:extLst>
                    <a:ext uri="{9D8B030D-6E8A-4147-A177-3AD203B41FA5}">
                      <a16:colId xmlns:a16="http://schemas.microsoft.com/office/drawing/2014/main" val="357091819"/>
                    </a:ext>
                  </a:extLst>
                </a:gridCol>
              </a:tblGrid>
              <a:tr h="567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*(ar+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*(ar+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*(ar+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*(ar+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*(ar+</a:t>
                      </a:r>
                      <a:r>
                        <a:rPr lang="en-US" altLang="ko-KR" sz="2800" b="1" dirty="0">
                          <a:solidFill>
                            <a:srgbClr val="D0404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2800" b="1" dirty="0">
                        <a:solidFill>
                          <a:srgbClr val="D0404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628431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E442C51-35AB-C2B2-2684-0AD0F66CFCBF}"/>
              </a:ext>
            </a:extLst>
          </p:cNvPr>
          <p:cNvSpPr txBox="1"/>
          <p:nvPr/>
        </p:nvSpPr>
        <p:spPr>
          <a:xfrm>
            <a:off x="2515303" y="5934344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0EBE77-5AD8-5CB7-93CF-C15E0FA6182A}"/>
              </a:ext>
            </a:extLst>
          </p:cNvPr>
          <p:cNvSpPr txBox="1"/>
          <p:nvPr/>
        </p:nvSpPr>
        <p:spPr>
          <a:xfrm>
            <a:off x="9216584" y="5934344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E0FBC1-AEAF-0130-9AE3-308038F7950D}"/>
              </a:ext>
            </a:extLst>
          </p:cNvPr>
          <p:cNvSpPr txBox="1"/>
          <p:nvPr/>
        </p:nvSpPr>
        <p:spPr>
          <a:xfrm>
            <a:off x="7541263" y="5934344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42A01C-1423-DBF5-01F4-FB86E3BAF47B}"/>
              </a:ext>
            </a:extLst>
          </p:cNvPr>
          <p:cNvSpPr txBox="1"/>
          <p:nvPr/>
        </p:nvSpPr>
        <p:spPr>
          <a:xfrm>
            <a:off x="5865943" y="5934344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FC578CD-1464-38D8-3EC1-9491FD330C72}"/>
              </a:ext>
            </a:extLst>
          </p:cNvPr>
          <p:cNvSpPr txBox="1"/>
          <p:nvPr/>
        </p:nvSpPr>
        <p:spPr>
          <a:xfrm>
            <a:off x="4190623" y="5934344"/>
            <a:ext cx="615553" cy="350416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33D4A15-5C09-D42F-DBE6-24C818E04436}"/>
              </a:ext>
            </a:extLst>
          </p:cNvPr>
          <p:cNvSpPr/>
          <p:nvPr/>
        </p:nvSpPr>
        <p:spPr>
          <a:xfrm>
            <a:off x="1720849" y="1507904"/>
            <a:ext cx="6365875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168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D6F7A7-2E63-922B-57DD-7CB84358D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END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D8CD95-2351-31DE-A3ED-7FE27BAF2B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348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118F0-E9D6-C55F-7EC1-AA770716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AC1276-90AC-BFF0-B204-2729ED1D1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44909" y="1312943"/>
            <a:ext cx="4714613" cy="489970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600" b="1" dirty="0">
                <a:solidFill>
                  <a:srgbClr val="305DBF"/>
                </a:solidFill>
                <a:latin typeface="+mj-ea"/>
                <a:ea typeface="+mj-ea"/>
              </a:rPr>
              <a:t>운영체제의 메모리 관리 방식</a:t>
            </a:r>
          </a:p>
          <a:p>
            <a:r>
              <a:rPr lang="ko-KR" altLang="en-US" sz="2600" b="1" dirty="0">
                <a:solidFill>
                  <a:srgbClr val="305DBF"/>
                </a:solidFill>
                <a:latin typeface="+mj-ea"/>
                <a:ea typeface="+mj-ea"/>
              </a:rPr>
              <a:t>주소 지정 방식</a:t>
            </a:r>
          </a:p>
          <a:p>
            <a:pPr lvl="1"/>
            <a:r>
              <a:rPr lang="ko-KR" altLang="en-US" sz="1700" b="1" dirty="0">
                <a:solidFill>
                  <a:srgbClr val="305DBF"/>
                </a:solidFill>
                <a:latin typeface="+mj-ea"/>
                <a:ea typeface="+mj-ea"/>
              </a:rPr>
              <a:t>직접 주소 방식</a:t>
            </a:r>
          </a:p>
          <a:p>
            <a:pPr lvl="1"/>
            <a:r>
              <a:rPr lang="ko-KR" altLang="en-US" sz="1700" b="1" dirty="0">
                <a:solidFill>
                  <a:srgbClr val="305DBF"/>
                </a:solidFill>
                <a:latin typeface="+mj-ea"/>
                <a:ea typeface="+mj-ea"/>
              </a:rPr>
              <a:t>간접 주소 방식</a:t>
            </a:r>
          </a:p>
          <a:p>
            <a:r>
              <a:rPr lang="ko-KR" altLang="en-US" sz="2600" b="1" dirty="0">
                <a:solidFill>
                  <a:srgbClr val="305DBF"/>
                </a:solidFill>
                <a:latin typeface="+mj-ea"/>
                <a:ea typeface="+mj-ea"/>
              </a:rPr>
              <a:t>포인터 개요</a:t>
            </a:r>
          </a:p>
          <a:p>
            <a:pPr lvl="1"/>
            <a:r>
              <a:rPr lang="ko-KR" altLang="en-US" sz="1700" b="1" dirty="0">
                <a:solidFill>
                  <a:srgbClr val="305DBF"/>
                </a:solidFill>
                <a:latin typeface="+mj-ea"/>
                <a:ea typeface="+mj-ea"/>
              </a:rPr>
              <a:t>주소연산자</a:t>
            </a:r>
            <a:r>
              <a:rPr lang="en-US" altLang="ko-KR" sz="1700" b="1" dirty="0">
                <a:solidFill>
                  <a:srgbClr val="305DBF"/>
                </a:solidFill>
                <a:latin typeface="+mj-ea"/>
                <a:ea typeface="+mj-ea"/>
              </a:rPr>
              <a:t>(&amp;)</a:t>
            </a:r>
          </a:p>
          <a:p>
            <a:pPr lvl="1"/>
            <a:r>
              <a:rPr lang="ko-KR" altLang="en-US" sz="1700" b="1" dirty="0">
                <a:solidFill>
                  <a:srgbClr val="305DBF"/>
                </a:solidFill>
                <a:latin typeface="+mj-ea"/>
                <a:ea typeface="+mj-ea"/>
              </a:rPr>
              <a:t>참조연산자</a:t>
            </a:r>
            <a:r>
              <a:rPr lang="en-US" altLang="ko-KR" sz="1700" b="1" dirty="0">
                <a:solidFill>
                  <a:srgbClr val="305DBF"/>
                </a:solidFill>
                <a:latin typeface="+mj-ea"/>
                <a:ea typeface="+mj-ea"/>
              </a:rPr>
              <a:t>(*)</a:t>
            </a:r>
          </a:p>
          <a:p>
            <a:r>
              <a:rPr lang="ko-KR" altLang="en-US" sz="2600" b="1" dirty="0">
                <a:solidFill>
                  <a:srgbClr val="305DBF"/>
                </a:solidFill>
                <a:latin typeface="+mj-ea"/>
                <a:ea typeface="+mj-ea"/>
              </a:rPr>
              <a:t>포인터 선언과 사용</a:t>
            </a:r>
          </a:p>
          <a:p>
            <a:pPr lvl="1"/>
            <a:r>
              <a:rPr lang="ko-KR" altLang="en-US" sz="1700" b="1" dirty="0">
                <a:solidFill>
                  <a:srgbClr val="305DBF"/>
                </a:solidFill>
                <a:latin typeface="+mj-ea"/>
                <a:ea typeface="+mj-ea"/>
              </a:rPr>
              <a:t>사용 예시 </a:t>
            </a:r>
            <a:r>
              <a:rPr lang="en-US" altLang="ko-KR" sz="1700" b="1" dirty="0">
                <a:solidFill>
                  <a:srgbClr val="305DBF"/>
                </a:solidFill>
                <a:latin typeface="+mj-ea"/>
                <a:ea typeface="+mj-ea"/>
              </a:rPr>
              <a:t>1</a:t>
            </a:r>
          </a:p>
          <a:p>
            <a:pPr lvl="1"/>
            <a:r>
              <a:rPr lang="ko-KR" altLang="en-US" sz="1700" b="1" dirty="0">
                <a:solidFill>
                  <a:srgbClr val="305DBF"/>
                </a:solidFill>
                <a:latin typeface="+mj-ea"/>
                <a:ea typeface="+mj-ea"/>
              </a:rPr>
              <a:t>사용 예시 </a:t>
            </a:r>
            <a:r>
              <a:rPr lang="en-US" altLang="ko-KR" sz="1700" b="1" dirty="0">
                <a:solidFill>
                  <a:srgbClr val="305DBF"/>
                </a:solidFill>
                <a:latin typeface="+mj-ea"/>
                <a:ea typeface="+mj-ea"/>
              </a:rPr>
              <a:t>2</a:t>
            </a:r>
          </a:p>
          <a:p>
            <a:r>
              <a:rPr lang="ko-KR" altLang="en-US" sz="2600" b="1" dirty="0">
                <a:solidFill>
                  <a:srgbClr val="305DBF"/>
                </a:solidFill>
                <a:latin typeface="+mj-ea"/>
                <a:ea typeface="+mj-ea"/>
              </a:rPr>
              <a:t>포인터 주의사항</a:t>
            </a:r>
          </a:p>
          <a:p>
            <a:pPr lvl="1"/>
            <a:r>
              <a:rPr lang="ko-KR" altLang="en-US" sz="1700" b="1" dirty="0">
                <a:solidFill>
                  <a:srgbClr val="305DBF"/>
                </a:solidFill>
                <a:latin typeface="+mj-ea"/>
                <a:ea typeface="+mj-ea"/>
              </a:rPr>
              <a:t>초기화</a:t>
            </a:r>
            <a:endParaRPr lang="en-US" altLang="ko-KR" sz="1700" b="1" dirty="0">
              <a:solidFill>
                <a:srgbClr val="305DBF"/>
              </a:solidFill>
            </a:endParaRPr>
          </a:p>
          <a:p>
            <a:pPr lvl="1"/>
            <a:r>
              <a:rPr lang="en-US" altLang="ko-KR" sz="1700" b="1" dirty="0">
                <a:solidFill>
                  <a:srgbClr val="305DBF"/>
                </a:solidFill>
                <a:latin typeface="+mj-ea"/>
                <a:ea typeface="+mj-ea"/>
              </a:rPr>
              <a:t>0</a:t>
            </a:r>
            <a:r>
              <a:rPr lang="ko-KR" altLang="en-US" sz="1700" b="1" dirty="0">
                <a:solidFill>
                  <a:srgbClr val="305DBF"/>
                </a:solidFill>
                <a:latin typeface="+mj-ea"/>
                <a:ea typeface="+mj-ea"/>
              </a:rPr>
              <a:t>과 </a:t>
            </a:r>
            <a:r>
              <a:rPr lang="en-US" altLang="ko-KR" sz="1700" b="1" dirty="0">
                <a:solidFill>
                  <a:srgbClr val="305DBF"/>
                </a:solidFill>
                <a:latin typeface="+mj-ea"/>
                <a:ea typeface="+mj-ea"/>
              </a:rPr>
              <a:t>NULL</a:t>
            </a:r>
            <a:r>
              <a:rPr lang="ko-KR" altLang="en-US" sz="1700" b="1" dirty="0">
                <a:solidFill>
                  <a:srgbClr val="305DBF"/>
                </a:solidFill>
                <a:latin typeface="+mj-ea"/>
                <a:ea typeface="+mj-ea"/>
              </a:rPr>
              <a:t>의 차이 설명 영상</a:t>
            </a:r>
          </a:p>
          <a:p>
            <a:pPr lvl="1"/>
            <a:r>
              <a:rPr lang="ko-KR" altLang="en-US" sz="1700" b="1" dirty="0">
                <a:solidFill>
                  <a:srgbClr val="305DBF"/>
                </a:solidFill>
                <a:latin typeface="+mj-ea"/>
                <a:ea typeface="+mj-ea"/>
              </a:rPr>
              <a:t>주소연산자와 참조연산자</a:t>
            </a:r>
          </a:p>
          <a:p>
            <a:pPr lvl="1"/>
            <a:r>
              <a:rPr lang="ko-KR" altLang="en-US" sz="1700" b="1" dirty="0">
                <a:solidFill>
                  <a:srgbClr val="305DBF"/>
                </a:solidFill>
                <a:latin typeface="+mj-ea"/>
                <a:ea typeface="+mj-ea"/>
              </a:rPr>
              <a:t>자료형 일치</a:t>
            </a:r>
          </a:p>
          <a:p>
            <a:pPr lvl="1"/>
            <a:r>
              <a:rPr lang="ko-KR" altLang="en-US" sz="1700" b="1" dirty="0">
                <a:solidFill>
                  <a:srgbClr val="305DBF"/>
                </a:solidFill>
                <a:latin typeface="+mj-ea"/>
                <a:ea typeface="+mj-ea"/>
              </a:rPr>
              <a:t>포인터의 크기</a:t>
            </a:r>
          </a:p>
          <a:p>
            <a:endParaRPr lang="ko-KR" altLang="en-US" b="1" dirty="0">
              <a:solidFill>
                <a:srgbClr val="305DBF"/>
              </a:solidFill>
              <a:latin typeface="+mj-ea"/>
              <a:ea typeface="+mj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DCEC24-8224-179E-C8AC-BB00725D7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9522" y="1277257"/>
            <a:ext cx="5461233" cy="489970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rgbClr val="305DBF"/>
                </a:solidFill>
              </a:rPr>
              <a:t>포인터 인자와 주소 반환</a:t>
            </a:r>
          </a:p>
          <a:p>
            <a:pPr lvl="1"/>
            <a:r>
              <a:rPr lang="en-US" altLang="ko-KR" sz="1600" b="1" dirty="0">
                <a:solidFill>
                  <a:srgbClr val="305DBF"/>
                </a:solidFill>
              </a:rPr>
              <a:t>temp</a:t>
            </a:r>
            <a:r>
              <a:rPr lang="ko-KR" altLang="en-US" sz="1600" b="1" dirty="0">
                <a:solidFill>
                  <a:srgbClr val="305DBF"/>
                </a:solidFill>
              </a:rPr>
              <a:t>를 이용한 </a:t>
            </a:r>
            <a:r>
              <a:rPr lang="en-US" altLang="ko-KR" sz="1600" b="1" dirty="0">
                <a:solidFill>
                  <a:srgbClr val="305DBF"/>
                </a:solidFill>
              </a:rPr>
              <a:t>SWAP </a:t>
            </a:r>
            <a:r>
              <a:rPr lang="ko-KR" altLang="en-US" sz="1600" b="1" dirty="0">
                <a:solidFill>
                  <a:srgbClr val="305DBF"/>
                </a:solidFill>
              </a:rPr>
              <a:t>함수</a:t>
            </a:r>
            <a:endParaRPr lang="en-US" altLang="ko-KR" sz="1600" b="1" dirty="0">
              <a:solidFill>
                <a:srgbClr val="305DBF"/>
              </a:solidFill>
            </a:endParaRPr>
          </a:p>
          <a:p>
            <a:pPr lvl="1"/>
            <a:r>
              <a:rPr lang="ko-KR" altLang="en-US" sz="1600" b="1" dirty="0">
                <a:solidFill>
                  <a:srgbClr val="305DBF"/>
                </a:solidFill>
              </a:rPr>
              <a:t>매개변수 전달 방법</a:t>
            </a:r>
            <a:endParaRPr lang="en-US" altLang="ko-KR" sz="1600" b="1" dirty="0">
              <a:solidFill>
                <a:srgbClr val="305DBF"/>
              </a:solidFill>
            </a:endParaRPr>
          </a:p>
          <a:p>
            <a:pPr lvl="1"/>
            <a:r>
              <a:rPr lang="ko-KR" altLang="en-US" sz="1600" b="1" dirty="0">
                <a:solidFill>
                  <a:srgbClr val="305DBF"/>
                </a:solidFill>
              </a:rPr>
              <a:t>포인터를 이용한 </a:t>
            </a:r>
            <a:r>
              <a:rPr lang="en-US" altLang="ko-KR" sz="1600" b="1" dirty="0">
                <a:solidFill>
                  <a:srgbClr val="305DBF"/>
                </a:solidFill>
              </a:rPr>
              <a:t>SWAP </a:t>
            </a:r>
            <a:r>
              <a:rPr lang="ko-KR" altLang="en-US" sz="1600" b="1" dirty="0">
                <a:solidFill>
                  <a:srgbClr val="305DBF"/>
                </a:solidFill>
              </a:rPr>
              <a:t>함수</a:t>
            </a:r>
          </a:p>
          <a:p>
            <a:r>
              <a:rPr lang="ko-KR" altLang="en-US" sz="2400" b="1" dirty="0">
                <a:solidFill>
                  <a:srgbClr val="305DBF"/>
                </a:solidFill>
              </a:rPr>
              <a:t>배열과 포인터</a:t>
            </a:r>
          </a:p>
          <a:p>
            <a:pPr lvl="1"/>
            <a:r>
              <a:rPr lang="ko-KR" altLang="en-US" sz="1600" b="1" dirty="0">
                <a:solidFill>
                  <a:srgbClr val="305DBF"/>
                </a:solidFill>
              </a:rPr>
              <a:t>배열의 시작이 </a:t>
            </a:r>
            <a:r>
              <a:rPr lang="en-US" altLang="ko-KR" sz="1600" b="1" dirty="0">
                <a:solidFill>
                  <a:srgbClr val="305DBF"/>
                </a:solidFill>
              </a:rPr>
              <a:t>0</a:t>
            </a:r>
            <a:r>
              <a:rPr lang="ko-KR" altLang="en-US" sz="1600" b="1" dirty="0">
                <a:solidFill>
                  <a:srgbClr val="305DBF"/>
                </a:solidFill>
              </a:rPr>
              <a:t>인 이유 </a:t>
            </a:r>
            <a:r>
              <a:rPr lang="en-US" altLang="ko-KR" sz="1600" b="1" dirty="0">
                <a:solidFill>
                  <a:srgbClr val="305DBF"/>
                </a:solidFill>
              </a:rPr>
              <a:t>(1)</a:t>
            </a:r>
          </a:p>
          <a:p>
            <a:pPr lvl="1"/>
            <a:r>
              <a:rPr lang="ko-KR" altLang="en-US" sz="1600" b="1" dirty="0">
                <a:solidFill>
                  <a:srgbClr val="305DBF"/>
                </a:solidFill>
              </a:rPr>
              <a:t>배열 표기법과 포인터 표기법의 관계</a:t>
            </a:r>
          </a:p>
          <a:p>
            <a:pPr lvl="1"/>
            <a:r>
              <a:rPr lang="ko-KR" altLang="en-US" sz="1600" b="1" dirty="0">
                <a:solidFill>
                  <a:srgbClr val="305DBF"/>
                </a:solidFill>
              </a:rPr>
              <a:t>배열의 이름은 그 배열의 시작 주소이다</a:t>
            </a:r>
            <a:endParaRPr lang="en-US" altLang="ko-KR" sz="1600" b="1" dirty="0">
              <a:solidFill>
                <a:srgbClr val="305DBF"/>
              </a:solidFill>
            </a:endParaRPr>
          </a:p>
          <a:p>
            <a:pPr lvl="1"/>
            <a:r>
              <a:rPr lang="ko-KR" altLang="en-US" sz="1600" b="1" dirty="0">
                <a:solidFill>
                  <a:srgbClr val="305DBF"/>
                </a:solidFill>
              </a:rPr>
              <a:t>배열의 시작이 </a:t>
            </a:r>
            <a:r>
              <a:rPr lang="en-US" altLang="ko-KR" sz="1600" b="1" dirty="0">
                <a:solidFill>
                  <a:srgbClr val="305DBF"/>
                </a:solidFill>
              </a:rPr>
              <a:t>0</a:t>
            </a:r>
            <a:r>
              <a:rPr lang="ko-KR" altLang="en-US" sz="1600" b="1" dirty="0">
                <a:solidFill>
                  <a:srgbClr val="305DBF"/>
                </a:solidFill>
              </a:rPr>
              <a:t>인 이유 </a:t>
            </a:r>
            <a:r>
              <a:rPr lang="en-US" altLang="ko-KR" sz="1600" b="1">
                <a:solidFill>
                  <a:srgbClr val="305DBF"/>
                </a:solidFill>
              </a:rPr>
              <a:t>(2)</a:t>
            </a:r>
            <a:endParaRPr lang="en-US" altLang="ko-KR" sz="1600" b="1" dirty="0">
              <a:solidFill>
                <a:srgbClr val="305DBF"/>
              </a:solidFill>
            </a:endParaRPr>
          </a:p>
          <a:p>
            <a:pPr lvl="1"/>
            <a:r>
              <a:rPr lang="ko-KR" altLang="ko-KR" sz="1800" b="1" kern="1200" dirty="0">
                <a:solidFill>
                  <a:srgbClr val="305DB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배열과 포인터의 관계 정리</a:t>
            </a:r>
            <a:endParaRPr lang="ko-KR" altLang="ko-KR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41575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9E0F7-5924-C167-DFDF-9A442056C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운영체제의 메모리 관리 방식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B6F857-92FC-9199-1331-4B0B2C1895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639112"/>
            <a:ext cx="10312400" cy="15011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지금까지 프로그래밍을 하면서 변수를 사용하였고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변수를 사용하여 메모리에 데이터를 저장하거나 읽었다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C</a:t>
            </a:r>
            <a:r>
              <a:rPr lang="ko-KR" altLang="en-US" dirty="0"/>
              <a:t>언어에서 원시코드를 컴파일 하면 그동안 사용했던 변수들이 모두 메모리 주소로 바뀌어서 적용된다</a:t>
            </a:r>
            <a:r>
              <a:rPr lang="en-US" altLang="ko-KR" dirty="0"/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2C1E71C-B29C-D3BD-D060-131EEFC81803}"/>
              </a:ext>
            </a:extLst>
          </p:cNvPr>
          <p:cNvSpPr/>
          <p:nvPr/>
        </p:nvSpPr>
        <p:spPr>
          <a:xfrm>
            <a:off x="2339710" y="1488638"/>
            <a:ext cx="7512580" cy="272761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DAB68-73E3-9BD7-4C28-C1EE079EDFF8}"/>
              </a:ext>
            </a:extLst>
          </p:cNvPr>
          <p:cNvSpPr txBox="1"/>
          <p:nvPr/>
        </p:nvSpPr>
        <p:spPr>
          <a:xfrm>
            <a:off x="3189821" y="2542540"/>
            <a:ext cx="1766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6E1A7A-C7CC-4C75-6282-339A5A78D1A6}"/>
              </a:ext>
            </a:extLst>
          </p:cNvPr>
          <p:cNvSpPr txBox="1"/>
          <p:nvPr/>
        </p:nvSpPr>
        <p:spPr>
          <a:xfrm>
            <a:off x="6883684" y="2257396"/>
            <a:ext cx="24880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메모리</a:t>
            </a:r>
            <a:br>
              <a:rPr lang="en-US" altLang="ko-KR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DC5091D-9972-8292-8F18-58669C6A4613}"/>
              </a:ext>
            </a:extLst>
          </p:cNvPr>
          <p:cNvSpPr/>
          <p:nvPr/>
        </p:nvSpPr>
        <p:spPr>
          <a:xfrm>
            <a:off x="4999459" y="2576748"/>
            <a:ext cx="2038621" cy="796789"/>
          </a:xfrm>
          <a:prstGeom prst="rightArrow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C9D983-0CDD-0A10-AFF4-5DAA9F0AEB05}"/>
              </a:ext>
            </a:extLst>
          </p:cNvPr>
          <p:cNvSpPr txBox="1"/>
          <p:nvPr/>
        </p:nvSpPr>
        <p:spPr>
          <a:xfrm>
            <a:off x="5306029" y="2263313"/>
            <a:ext cx="1271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컴파일</a:t>
            </a:r>
          </a:p>
        </p:txBody>
      </p:sp>
    </p:spTree>
    <p:extLst>
      <p:ext uri="{BB962C8B-B14F-4D97-AF65-F5344CB8AC3E}">
        <p14:creationId xmlns:p14="http://schemas.microsoft.com/office/powerpoint/2010/main" val="3378774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9E0F7-5924-C167-DFDF-9A442056C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운영체제의 메모리 관리 방식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B6F857-92FC-9199-1331-4B0B2C1895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639112"/>
            <a:ext cx="10312400" cy="1501188"/>
          </a:xfrm>
        </p:spPr>
        <p:txBody>
          <a:bodyPr/>
          <a:lstStyle/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결국 </a:t>
            </a:r>
            <a:r>
              <a:rPr lang="ko-KR" altLang="en-US" sz="2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컴파일된</a:t>
            </a:r>
            <a:r>
              <a:rPr lang="ko-KR" altLang="en-US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실행파일에서는 변수의 이름보다는</a:t>
            </a:r>
            <a:br>
              <a:rPr lang="en-US" altLang="ko-KR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변수가 위치한 메모리의 주소가 더 중요하다는 이야기이다</a:t>
            </a:r>
            <a:r>
              <a:rPr lang="en-US" altLang="ko-KR" sz="2400" dirty="0">
                <a:solidFill>
                  <a:srgbClr val="000000"/>
                </a:solidFill>
              </a:rPr>
              <a:t>.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altLang="ko-KR" sz="2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rgbClr val="000000"/>
                </a:solidFill>
              </a:rPr>
              <a:t>그리고 지금 한 말을 다시 생각하면 변수 이름을 사용하지 않고</a:t>
            </a:r>
            <a:br>
              <a:rPr lang="en-US" altLang="ko-KR" sz="2400" dirty="0">
                <a:solidFill>
                  <a:srgbClr val="000000"/>
                </a:solidFill>
              </a:rPr>
            </a:br>
            <a:r>
              <a:rPr lang="ko-KR" altLang="en-US" sz="2400" dirty="0">
                <a:solidFill>
                  <a:srgbClr val="000000"/>
                </a:solidFill>
              </a:rPr>
              <a:t>변수의 주소만 알고 있다면 변수 값을 읽거나 바꿀 수 있다</a:t>
            </a:r>
            <a:r>
              <a:rPr lang="en-US" altLang="ko-KR" sz="2400" dirty="0">
                <a:solidFill>
                  <a:srgbClr val="000000"/>
                </a:solidFill>
              </a:rPr>
              <a:t>.</a:t>
            </a:r>
            <a:endParaRPr lang="en-US" altLang="ko-KR" sz="2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2C1E71C-B29C-D3BD-D060-131EEFC81803}"/>
              </a:ext>
            </a:extLst>
          </p:cNvPr>
          <p:cNvSpPr/>
          <p:nvPr/>
        </p:nvSpPr>
        <p:spPr>
          <a:xfrm>
            <a:off x="2339710" y="1488638"/>
            <a:ext cx="7512580" cy="272761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DAB68-73E3-9BD7-4C28-C1EE079EDFF8}"/>
              </a:ext>
            </a:extLst>
          </p:cNvPr>
          <p:cNvSpPr txBox="1"/>
          <p:nvPr/>
        </p:nvSpPr>
        <p:spPr>
          <a:xfrm>
            <a:off x="3189821" y="2542540"/>
            <a:ext cx="1766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6E1A7A-C7CC-4C75-6282-339A5A78D1A6}"/>
              </a:ext>
            </a:extLst>
          </p:cNvPr>
          <p:cNvSpPr txBox="1"/>
          <p:nvPr/>
        </p:nvSpPr>
        <p:spPr>
          <a:xfrm>
            <a:off x="6883684" y="2257396"/>
            <a:ext cx="24880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메모리</a:t>
            </a:r>
            <a:br>
              <a:rPr lang="en-US" altLang="ko-KR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DC5091D-9972-8292-8F18-58669C6A4613}"/>
              </a:ext>
            </a:extLst>
          </p:cNvPr>
          <p:cNvSpPr/>
          <p:nvPr/>
        </p:nvSpPr>
        <p:spPr>
          <a:xfrm>
            <a:off x="4999459" y="2576748"/>
            <a:ext cx="2038621" cy="796789"/>
          </a:xfrm>
          <a:prstGeom prst="rightArrow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C9D983-0CDD-0A10-AFF4-5DAA9F0AEB05}"/>
              </a:ext>
            </a:extLst>
          </p:cNvPr>
          <p:cNvSpPr txBox="1"/>
          <p:nvPr/>
        </p:nvSpPr>
        <p:spPr>
          <a:xfrm>
            <a:off x="5306029" y="2263313"/>
            <a:ext cx="1271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컴파일</a:t>
            </a:r>
          </a:p>
        </p:txBody>
      </p:sp>
    </p:spTree>
    <p:extLst>
      <p:ext uri="{BB962C8B-B14F-4D97-AF65-F5344CB8AC3E}">
        <p14:creationId xmlns:p14="http://schemas.microsoft.com/office/powerpoint/2010/main" val="448802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96485-46DB-D732-87D5-E7A8C025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직접 주소 방식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BF8DA-7EEE-883F-9468-8A5DB9906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5149" y="1157303"/>
            <a:ext cx="4416990" cy="5477230"/>
          </a:xfrm>
        </p:spPr>
        <p:txBody>
          <a:bodyPr>
            <a:normAutofit fontScale="92500"/>
          </a:bodyPr>
          <a:lstStyle/>
          <a:p>
            <a:pPr marL="152396" indent="0">
              <a:buNone/>
            </a:pPr>
            <a:r>
              <a:rPr lang="en-US" altLang="ko-KR" b="1" dirty="0"/>
              <a:t>&lt;</a:t>
            </a:r>
            <a:r>
              <a:rPr lang="ko-KR" altLang="en-US" b="1" dirty="0"/>
              <a:t>직접 주소 방식</a:t>
            </a:r>
            <a:r>
              <a:rPr lang="en-US" altLang="ko-KR" b="1" dirty="0"/>
              <a:t>&gt;</a:t>
            </a:r>
          </a:p>
          <a:p>
            <a:r>
              <a:rPr lang="ko-KR" altLang="en-US" dirty="0"/>
              <a:t>메모리를 사용할 때 프로그래머가 사용할 </a:t>
            </a:r>
            <a:r>
              <a:rPr lang="ko-KR" altLang="en-US" b="1" dirty="0"/>
              <a:t>메모리 주소를 직접 적는 방식</a:t>
            </a:r>
            <a:r>
              <a:rPr lang="ko-KR" altLang="en-US" dirty="0"/>
              <a:t>이다</a:t>
            </a:r>
            <a:endParaRPr lang="ko-KR" altLang="en-US" b="1" dirty="0"/>
          </a:p>
          <a:p>
            <a:endParaRPr lang="ko-KR" altLang="en-US" dirty="0"/>
          </a:p>
          <a:p>
            <a:pPr marL="152396" indent="0">
              <a:buNone/>
            </a:pPr>
            <a:r>
              <a:rPr lang="en-US" altLang="ko-KR" b="1" dirty="0"/>
              <a:t>&lt;</a:t>
            </a:r>
            <a:r>
              <a:rPr lang="ko-KR" altLang="en-US" b="1" dirty="0"/>
              <a:t>직접 주소 방식의 한계</a:t>
            </a:r>
            <a:r>
              <a:rPr lang="en-US" altLang="ko-KR" b="1" dirty="0"/>
              <a:t>&gt;</a:t>
            </a:r>
          </a:p>
          <a:p>
            <a:r>
              <a:rPr lang="ko-KR" altLang="en-US" dirty="0"/>
              <a:t>함수 안에 선언한 변수는 해당 함수에서만 사용할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함수에 선언한 변수가 메모리에 존재해도 문법적으로 접근할 수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3D8A035-A342-92F8-8D37-8BA7B3874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61" y="1835854"/>
            <a:ext cx="2866913" cy="4238046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F542612-3A34-5724-51CF-CD1AA7028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855" y="1835854"/>
            <a:ext cx="2866913" cy="423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02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96485-46DB-D732-87D5-E7A8C025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간접 주소 방식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BF8DA-7EEE-883F-9468-8A5DB99061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en-US" altLang="ko-KR" b="1" dirty="0"/>
              <a:t>&lt;</a:t>
            </a:r>
            <a:r>
              <a:rPr lang="ko-KR" altLang="en-US" b="1" dirty="0"/>
              <a:t>간접 주소 방식</a:t>
            </a:r>
            <a:r>
              <a:rPr lang="en-US" altLang="ko-KR" b="1" dirty="0"/>
              <a:t>&gt;</a:t>
            </a:r>
          </a:p>
          <a:p>
            <a:r>
              <a:rPr lang="ko-KR" altLang="en-US" dirty="0"/>
              <a:t>간접 주소 방식의 대표적인 방식은 포인터이다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pPr marL="152396" indent="0">
              <a:buNone/>
            </a:pPr>
            <a:r>
              <a:rPr lang="en-US" altLang="ko-KR" b="1" dirty="0"/>
              <a:t>&lt;</a:t>
            </a:r>
            <a:r>
              <a:rPr lang="ko-KR" altLang="en-US" b="1" dirty="0"/>
              <a:t>포인터의 용도</a:t>
            </a:r>
            <a:r>
              <a:rPr lang="en-US" altLang="ko-KR" b="1" dirty="0"/>
              <a:t>&gt;</a:t>
            </a:r>
            <a:endParaRPr lang="en-US" altLang="ko-KR" dirty="0"/>
          </a:p>
          <a:p>
            <a:pPr marL="609596" indent="-457200">
              <a:buFont typeface="+mj-lt"/>
              <a:buAutoNum type="arabicPeriod"/>
            </a:pPr>
            <a:r>
              <a:rPr lang="ko-KR" altLang="en-US" dirty="0"/>
              <a:t>포인터를 선언 할 때</a:t>
            </a:r>
            <a:endParaRPr lang="en-US" altLang="ko-KR" dirty="0"/>
          </a:p>
          <a:p>
            <a:pPr marL="609596" indent="-457200">
              <a:buFont typeface="+mj-lt"/>
              <a:buAutoNum type="arabicPeriod"/>
            </a:pPr>
            <a:r>
              <a:rPr lang="ko-KR" alt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주소에 값 접근</a:t>
            </a:r>
            <a:endParaRPr lang="en-US" altLang="ko-KR" sz="2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52396" indent="0">
              <a:buNone/>
            </a:pPr>
            <a:endParaRPr lang="en-US" altLang="ko-KR" dirty="0">
              <a:solidFill>
                <a:srgbClr val="000000"/>
              </a:solidFill>
            </a:endParaRPr>
          </a:p>
          <a:p>
            <a:pPr marL="152396" indent="0">
              <a:buNone/>
            </a:pPr>
            <a:r>
              <a:rPr lang="en-US" altLang="ko-KR" b="1" dirty="0">
                <a:solidFill>
                  <a:schemeClr val="tx1"/>
                </a:solidFill>
              </a:rPr>
              <a:t>→ </a:t>
            </a:r>
            <a:r>
              <a:rPr lang="ko-KR" altLang="en-US" dirty="0">
                <a:solidFill>
                  <a:srgbClr val="000000"/>
                </a:solidFill>
              </a:rPr>
              <a:t>포인터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변수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  <a:r>
              <a:rPr lang="ko-KR" altLang="en-US" dirty="0">
                <a:solidFill>
                  <a:srgbClr val="000000"/>
                </a:solidFill>
              </a:rPr>
              <a:t>가 가리키는 변수에 접근하는 것</a:t>
            </a:r>
            <a:endParaRPr lang="en-US" altLang="ko-KR" sz="2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3" name="Picture 2" descr="Pointer to a pointer : r/ProgrammerHumor">
            <a:extLst>
              <a:ext uri="{FF2B5EF4-FFF2-40B4-BE49-F238E27FC236}">
                <a16:creationId xmlns:a16="http://schemas.microsoft.com/office/drawing/2014/main" id="{AB9A714E-AAE7-8DAB-BD5C-68C45EF0B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299" y="1231900"/>
            <a:ext cx="5334726" cy="502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720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2BE51-48E5-CA26-98C6-A3C07396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포인터 개요</a:t>
            </a:r>
            <a:r>
              <a:rPr lang="en-US" altLang="ko-KR" dirty="0"/>
              <a:t> - </a:t>
            </a:r>
            <a:r>
              <a:rPr lang="ko-KR" altLang="en-US" dirty="0"/>
              <a:t>주소연산자</a:t>
            </a:r>
            <a:r>
              <a:rPr lang="en-US" altLang="ko-KR" dirty="0"/>
              <a:t>(&amp;)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CA069C-0DAA-AF3F-7077-4A214E7977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메모리는 일렬로 연속되어 있는 </a:t>
            </a:r>
            <a:r>
              <a:rPr lang="ko-KR" altLang="en-US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크기가 </a:t>
            </a:r>
            <a:r>
              <a:rPr lang="en-US" altLang="ko-KR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1byte</a:t>
            </a:r>
            <a:r>
              <a:rPr lang="ko-KR" altLang="en-US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배열이다</a:t>
            </a:r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ko-KR" altLang="en-US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변수는 선언될 때</a:t>
            </a:r>
            <a:r>
              <a:rPr lang="en-US" altLang="ko-KR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메모리에 그 변수를 위한 공간이 할당된다</a:t>
            </a:r>
            <a:r>
              <a:rPr lang="en-US" altLang="ko-KR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주소연산자</a:t>
            </a:r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(&amp;) </a:t>
            </a:r>
            <a:r>
              <a:rPr lang="en-US" altLang="ko-KR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변수에 할당된 메모리 공간의 시작 주소를 구한다</a:t>
            </a:r>
            <a:r>
              <a:rPr lang="en-US" altLang="ko-KR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ACB406B-FA3E-6FA2-4DEC-21147CC5F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37" b="10200"/>
          <a:stretch/>
        </p:blipFill>
        <p:spPr>
          <a:xfrm>
            <a:off x="3838914" y="2844404"/>
            <a:ext cx="4514172" cy="1841896"/>
          </a:xfrm>
          <a:prstGeom prst="rect">
            <a:avLst/>
          </a:prstGeom>
        </p:spPr>
      </p:pic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EEF38A63-A195-EBDA-6EE4-BCA1754E1A7C}"/>
              </a:ext>
            </a:extLst>
          </p:cNvPr>
          <p:cNvGraphicFramePr>
            <a:graphicFrameLocks noGrp="1"/>
          </p:cNvGraphicFramePr>
          <p:nvPr/>
        </p:nvGraphicFramePr>
        <p:xfrm>
          <a:off x="1294606" y="5316692"/>
          <a:ext cx="9653588" cy="370840"/>
        </p:xfrm>
        <a:graphic>
          <a:graphicData uri="http://schemas.openxmlformats.org/drawingml/2006/table">
            <a:tbl>
              <a:tblPr firstRow="1" bandRow="1"/>
              <a:tblGrid>
                <a:gridCol w="1379084">
                  <a:extLst>
                    <a:ext uri="{9D8B030D-6E8A-4147-A177-3AD203B41FA5}">
                      <a16:colId xmlns:a16="http://schemas.microsoft.com/office/drawing/2014/main" val="3269515369"/>
                    </a:ext>
                  </a:extLst>
                </a:gridCol>
                <a:gridCol w="1379084">
                  <a:extLst>
                    <a:ext uri="{9D8B030D-6E8A-4147-A177-3AD203B41FA5}">
                      <a16:colId xmlns:a16="http://schemas.microsoft.com/office/drawing/2014/main" val="770873477"/>
                    </a:ext>
                  </a:extLst>
                </a:gridCol>
                <a:gridCol w="1379084">
                  <a:extLst>
                    <a:ext uri="{9D8B030D-6E8A-4147-A177-3AD203B41FA5}">
                      <a16:colId xmlns:a16="http://schemas.microsoft.com/office/drawing/2014/main" val="3324704022"/>
                    </a:ext>
                  </a:extLst>
                </a:gridCol>
                <a:gridCol w="1379084">
                  <a:extLst>
                    <a:ext uri="{9D8B030D-6E8A-4147-A177-3AD203B41FA5}">
                      <a16:colId xmlns:a16="http://schemas.microsoft.com/office/drawing/2014/main" val="2959228263"/>
                    </a:ext>
                  </a:extLst>
                </a:gridCol>
                <a:gridCol w="1379084">
                  <a:extLst>
                    <a:ext uri="{9D8B030D-6E8A-4147-A177-3AD203B41FA5}">
                      <a16:colId xmlns:a16="http://schemas.microsoft.com/office/drawing/2014/main" val="357091819"/>
                    </a:ext>
                  </a:extLst>
                </a:gridCol>
                <a:gridCol w="1379084">
                  <a:extLst>
                    <a:ext uri="{9D8B030D-6E8A-4147-A177-3AD203B41FA5}">
                      <a16:colId xmlns:a16="http://schemas.microsoft.com/office/drawing/2014/main" val="1630905143"/>
                    </a:ext>
                  </a:extLst>
                </a:gridCol>
                <a:gridCol w="1379084">
                  <a:extLst>
                    <a:ext uri="{9D8B030D-6E8A-4147-A177-3AD203B41FA5}">
                      <a16:colId xmlns:a16="http://schemas.microsoft.com/office/drawing/2014/main" val="254082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0000 0001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0000 1101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0000 0111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0100 1010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1111 1110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1110 1101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0001 0010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628431"/>
                  </a:ext>
                </a:extLst>
              </a:tr>
            </a:tbl>
          </a:graphicData>
        </a:graphic>
      </p:graphicFrame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35A3F5A-E59D-4AAF-928D-134385F94D5B}"/>
              </a:ext>
            </a:extLst>
          </p:cNvPr>
          <p:cNvSpPr/>
          <p:nvPr/>
        </p:nvSpPr>
        <p:spPr>
          <a:xfrm rot="5400000">
            <a:off x="1816007" y="5796614"/>
            <a:ext cx="370842" cy="358278"/>
          </a:xfrm>
          <a:prstGeom prst="rightArrow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1C98C10-B984-02DC-EDD1-70B43011B383}"/>
              </a:ext>
            </a:extLst>
          </p:cNvPr>
          <p:cNvGraphicFramePr>
            <a:graphicFrameLocks noGrp="1"/>
          </p:cNvGraphicFramePr>
          <p:nvPr/>
        </p:nvGraphicFramePr>
        <p:xfrm>
          <a:off x="1294606" y="4924978"/>
          <a:ext cx="9653588" cy="370840"/>
        </p:xfrm>
        <a:graphic>
          <a:graphicData uri="http://schemas.openxmlformats.org/drawingml/2006/table">
            <a:tbl>
              <a:tblPr firstRow="1" bandRow="1"/>
              <a:tblGrid>
                <a:gridCol w="1379084">
                  <a:extLst>
                    <a:ext uri="{9D8B030D-6E8A-4147-A177-3AD203B41FA5}">
                      <a16:colId xmlns:a16="http://schemas.microsoft.com/office/drawing/2014/main" val="3269515369"/>
                    </a:ext>
                  </a:extLst>
                </a:gridCol>
                <a:gridCol w="1379084">
                  <a:extLst>
                    <a:ext uri="{9D8B030D-6E8A-4147-A177-3AD203B41FA5}">
                      <a16:colId xmlns:a16="http://schemas.microsoft.com/office/drawing/2014/main" val="770873477"/>
                    </a:ext>
                  </a:extLst>
                </a:gridCol>
                <a:gridCol w="1379084">
                  <a:extLst>
                    <a:ext uri="{9D8B030D-6E8A-4147-A177-3AD203B41FA5}">
                      <a16:colId xmlns:a16="http://schemas.microsoft.com/office/drawing/2014/main" val="3324704022"/>
                    </a:ext>
                  </a:extLst>
                </a:gridCol>
                <a:gridCol w="1379084">
                  <a:extLst>
                    <a:ext uri="{9D8B030D-6E8A-4147-A177-3AD203B41FA5}">
                      <a16:colId xmlns:a16="http://schemas.microsoft.com/office/drawing/2014/main" val="2959228263"/>
                    </a:ext>
                  </a:extLst>
                </a:gridCol>
                <a:gridCol w="1379084">
                  <a:extLst>
                    <a:ext uri="{9D8B030D-6E8A-4147-A177-3AD203B41FA5}">
                      <a16:colId xmlns:a16="http://schemas.microsoft.com/office/drawing/2014/main" val="357091819"/>
                    </a:ext>
                  </a:extLst>
                </a:gridCol>
                <a:gridCol w="1379084">
                  <a:extLst>
                    <a:ext uri="{9D8B030D-6E8A-4147-A177-3AD203B41FA5}">
                      <a16:colId xmlns:a16="http://schemas.microsoft.com/office/drawing/2014/main" val="1630905143"/>
                    </a:ext>
                  </a:extLst>
                </a:gridCol>
                <a:gridCol w="1379084">
                  <a:extLst>
                    <a:ext uri="{9D8B030D-6E8A-4147-A177-3AD203B41FA5}">
                      <a16:colId xmlns:a16="http://schemas.microsoft.com/office/drawing/2014/main" val="254082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0x01</a:t>
                      </a:r>
                      <a:endParaRPr lang="ko-KR" altLang="en-US" b="1" dirty="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0x02</a:t>
                      </a:r>
                      <a:endParaRPr lang="ko-KR" altLang="en-US" b="1" dirty="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0x03</a:t>
                      </a:r>
                      <a:endParaRPr lang="ko-KR" altLang="en-US" b="1" dirty="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0x04</a:t>
                      </a:r>
                      <a:endParaRPr lang="ko-KR" altLang="en-US" b="1" dirty="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0x05</a:t>
                      </a:r>
                      <a:endParaRPr lang="ko-KR" altLang="en-US" b="1" dirty="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0x06</a:t>
                      </a:r>
                      <a:endParaRPr lang="ko-KR" altLang="en-US" b="1" dirty="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0x07</a:t>
                      </a:r>
                      <a:endParaRPr lang="ko-KR" altLang="en-US" b="1" dirty="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62843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B319F16-E63E-880A-370E-4E6782F4D958}"/>
              </a:ext>
            </a:extLst>
          </p:cNvPr>
          <p:cNvSpPr txBox="1"/>
          <p:nvPr/>
        </p:nvSpPr>
        <p:spPr>
          <a:xfrm>
            <a:off x="1562846" y="61708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컴파일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F945A-C123-20DD-CE75-DBDD9D5EC366}"/>
              </a:ext>
            </a:extLst>
          </p:cNvPr>
          <p:cNvSpPr txBox="1"/>
          <p:nvPr/>
        </p:nvSpPr>
        <p:spPr>
          <a:xfrm>
            <a:off x="1294606" y="418387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메모리 주소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D8F5AC0-9661-2C2C-7E82-1AAA6B459E24}"/>
              </a:ext>
            </a:extLst>
          </p:cNvPr>
          <p:cNvSpPr/>
          <p:nvPr/>
        </p:nvSpPr>
        <p:spPr>
          <a:xfrm rot="16200000">
            <a:off x="1816007" y="4590051"/>
            <a:ext cx="370842" cy="358278"/>
          </a:xfrm>
          <a:prstGeom prst="rightArrow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AB8F6C-751A-89E9-517D-8223FE8A9920}"/>
              </a:ext>
            </a:extLst>
          </p:cNvPr>
          <p:cNvSpPr/>
          <p:nvPr/>
        </p:nvSpPr>
        <p:spPr>
          <a:xfrm>
            <a:off x="1368425" y="2545957"/>
            <a:ext cx="191135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D772E193-A01E-6AC6-9D3A-E235D6EFDEF7}"/>
              </a:ext>
            </a:extLst>
          </p:cNvPr>
          <p:cNvSpPr/>
          <p:nvPr/>
        </p:nvSpPr>
        <p:spPr>
          <a:xfrm rot="16200000">
            <a:off x="6653466" y="3156367"/>
            <a:ext cx="322548" cy="5496727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2A41B6-7EC0-9039-E8F3-1E4CEC943EF3}"/>
              </a:ext>
            </a:extLst>
          </p:cNvPr>
          <p:cNvSpPr txBox="1"/>
          <p:nvPr/>
        </p:nvSpPr>
        <p:spPr>
          <a:xfrm>
            <a:off x="5369131" y="6066004"/>
            <a:ext cx="289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할당된 메모리 공간</a:t>
            </a:r>
          </a:p>
        </p:txBody>
      </p:sp>
    </p:spTree>
    <p:extLst>
      <p:ext uri="{BB962C8B-B14F-4D97-AF65-F5344CB8AC3E}">
        <p14:creationId xmlns:p14="http://schemas.microsoft.com/office/powerpoint/2010/main" val="694312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E5928-F45B-A7D6-1CA5-2F7E97E6C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포인터 선언과 사용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334342-BEEE-23D2-9C7A-FFB2AE4444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/>
              <a:t>포인터 </a:t>
            </a:r>
            <a:r>
              <a:rPr lang="en-US" altLang="ko-KR" b="1" dirty="0"/>
              <a:t>(</a:t>
            </a:r>
            <a:r>
              <a:rPr lang="ko-KR" altLang="en-US" b="1" dirty="0"/>
              <a:t>변수</a:t>
            </a:r>
            <a:r>
              <a:rPr lang="en-US" altLang="ko-KR" b="1" dirty="0"/>
              <a:t>) </a:t>
            </a:r>
            <a:r>
              <a:rPr lang="ko-KR" altLang="en-US" b="1" dirty="0"/>
              <a:t>선언</a:t>
            </a:r>
            <a:endParaRPr lang="en-US" altLang="ko-KR" b="1" dirty="0"/>
          </a:p>
          <a:p>
            <a:pPr marL="457200" lvl="1" indent="0">
              <a:buNone/>
            </a:pPr>
            <a:r>
              <a:rPr lang="ko-KR" altLang="en-US" sz="2400" dirty="0"/>
              <a:t>구문 </a:t>
            </a:r>
            <a:r>
              <a:rPr lang="en-US" altLang="ko-KR" sz="2400" dirty="0"/>
              <a:t>: </a:t>
            </a:r>
            <a:r>
              <a:rPr lang="ko-KR" altLang="en-US" sz="2400" dirty="0"/>
              <a:t>변수 명 앞에 </a:t>
            </a:r>
            <a:r>
              <a:rPr lang="en-US" altLang="ko-KR" sz="2400" b="1" dirty="0">
                <a:solidFill>
                  <a:srgbClr val="FF0000"/>
                </a:solidFill>
              </a:rPr>
              <a:t>*(</a:t>
            </a:r>
            <a:r>
              <a:rPr lang="ko-KR" altLang="en-US" sz="2400" b="1" dirty="0">
                <a:solidFill>
                  <a:srgbClr val="FF0000"/>
                </a:solidFill>
              </a:rPr>
              <a:t>참조연산자</a:t>
            </a:r>
            <a:r>
              <a:rPr lang="en-US" altLang="ko-KR" sz="2400" b="1" dirty="0">
                <a:solidFill>
                  <a:srgbClr val="FF0000"/>
                </a:solidFill>
              </a:rPr>
              <a:t>)</a:t>
            </a:r>
            <a:r>
              <a:rPr lang="ko-KR" altLang="en-US" sz="2400" dirty="0"/>
              <a:t>만 덧붙이면 된다</a:t>
            </a:r>
            <a:r>
              <a:rPr lang="en-US" altLang="ko-KR" sz="2400" dirty="0"/>
              <a:t>.</a:t>
            </a:r>
          </a:p>
          <a:p>
            <a:pPr marL="457200" lvl="1" indent="0">
              <a:buNone/>
            </a:pPr>
            <a:endParaRPr lang="en-US" altLang="ko-KR" sz="2400" dirty="0"/>
          </a:p>
          <a:p>
            <a:pPr marL="457200" lvl="1" indent="0">
              <a:buNone/>
            </a:pPr>
            <a:r>
              <a:rPr lang="ko-KR" altLang="en-US" sz="2400" dirty="0"/>
              <a:t>예</a:t>
            </a:r>
            <a:r>
              <a:rPr lang="en-US" altLang="ko-KR" sz="2400" dirty="0"/>
              <a:t>) char	</a:t>
            </a:r>
            <a:r>
              <a:rPr lang="en-US" altLang="ko-KR" sz="2400" b="1" dirty="0">
                <a:solidFill>
                  <a:srgbClr val="FF0000"/>
                </a:solidFill>
              </a:rPr>
              <a:t>*</a:t>
            </a:r>
            <a:r>
              <a:rPr lang="en-US" altLang="ko-KR" sz="2400" dirty="0" err="1"/>
              <a:t>pch</a:t>
            </a:r>
            <a:r>
              <a:rPr lang="en-US" altLang="ko-KR" sz="2400" dirty="0"/>
              <a:t>;</a:t>
            </a:r>
          </a:p>
          <a:p>
            <a:pPr marL="457200" lvl="1" indent="0">
              <a:buNone/>
            </a:pPr>
            <a:r>
              <a:rPr lang="en-US" altLang="ko-KR" sz="2400" dirty="0"/>
              <a:t>	 int 	</a:t>
            </a:r>
            <a:r>
              <a:rPr lang="en-US" altLang="ko-KR" sz="2400" b="1" dirty="0">
                <a:solidFill>
                  <a:srgbClr val="FF0000"/>
                </a:solidFill>
              </a:rPr>
              <a:t>*</a:t>
            </a:r>
            <a:r>
              <a:rPr lang="en-US" altLang="ko-KR" sz="2400" dirty="0" err="1"/>
              <a:t>pnum</a:t>
            </a:r>
            <a:r>
              <a:rPr lang="en-US" altLang="ko-KR" sz="2400" dirty="0"/>
              <a:t>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30" name="Picture 6" descr="Pointer pointer = new Pointer() : r/ProgrammerHumor">
            <a:extLst>
              <a:ext uri="{FF2B5EF4-FFF2-40B4-BE49-F238E27FC236}">
                <a16:creationId xmlns:a16="http://schemas.microsoft.com/office/drawing/2014/main" id="{2201DC13-474B-DEC9-7D80-7BBFE710D5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40"/>
          <a:stretch/>
        </p:blipFill>
        <p:spPr bwMode="auto">
          <a:xfrm>
            <a:off x="6372224" y="2402160"/>
            <a:ext cx="4524375" cy="423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23408A6-DEC6-EA1D-6658-8A03B1F31E90}"/>
              </a:ext>
            </a:extLst>
          </p:cNvPr>
          <p:cNvSpPr/>
          <p:nvPr/>
        </p:nvSpPr>
        <p:spPr>
          <a:xfrm rot="21143827">
            <a:off x="8771058" y="3202533"/>
            <a:ext cx="1451124" cy="506196"/>
          </a:xfrm>
          <a:prstGeom prst="roundRect">
            <a:avLst/>
          </a:prstGeom>
          <a:ln>
            <a:solidFill>
              <a:srgbClr val="305D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err="1"/>
              <a:t>pnum</a:t>
            </a:r>
            <a:endParaRPr lang="ko-KR" altLang="en-US" sz="3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F532B61-14F4-18F8-C980-CB9A9134A262}"/>
              </a:ext>
            </a:extLst>
          </p:cNvPr>
          <p:cNvSpPr/>
          <p:nvPr/>
        </p:nvSpPr>
        <p:spPr>
          <a:xfrm>
            <a:off x="6457950" y="4323347"/>
            <a:ext cx="1019176" cy="520657"/>
          </a:xfrm>
          <a:prstGeom prst="ellipse">
            <a:avLst/>
          </a:prstGeom>
          <a:solidFill>
            <a:srgbClr val="00AE00"/>
          </a:solidFill>
          <a:ln>
            <a:solidFill>
              <a:srgbClr val="00A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num</a:t>
            </a:r>
            <a:endParaRPr lang="ko-KR" altLang="en-US" dirty="0"/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497A4DF7-FACA-8197-FFE9-1E2C3867D5C8}"/>
              </a:ext>
            </a:extLst>
          </p:cNvPr>
          <p:cNvSpPr/>
          <p:nvPr/>
        </p:nvSpPr>
        <p:spPr>
          <a:xfrm>
            <a:off x="1942710" y="2567970"/>
            <a:ext cx="2029215" cy="861030"/>
          </a:xfrm>
          <a:prstGeom prst="frame">
            <a:avLst>
              <a:gd name="adj1" fmla="val 54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078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1058</Words>
  <Application>Microsoft Office PowerPoint</Application>
  <PresentationFormat>와이드스크린</PresentationFormat>
  <Paragraphs>270</Paragraphs>
  <Slides>27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Arial</vt:lpstr>
      <vt:lpstr>Wingdings</vt:lpstr>
      <vt:lpstr>Office 테마</vt:lpstr>
      <vt:lpstr>C언어 튜터링</vt:lpstr>
      <vt:lpstr>포인터</vt:lpstr>
      <vt:lpstr>목차</vt:lpstr>
      <vt:lpstr>운영체제의 메모리 관리 방식</vt:lpstr>
      <vt:lpstr>운영체제의 메모리 관리 방식</vt:lpstr>
      <vt:lpstr>직접 주소 방식</vt:lpstr>
      <vt:lpstr>간접 주소 방식</vt:lpstr>
      <vt:lpstr>포인터 개요 - 주소연산자(&amp;)</vt:lpstr>
      <vt:lpstr>포인터 선언과 사용</vt:lpstr>
      <vt:lpstr>포인터 선언과 사용 – 예시1</vt:lpstr>
      <vt:lpstr>포인터 선언과 사용 – 예시2</vt:lpstr>
      <vt:lpstr>포인터 주의사항 - 초기화</vt:lpstr>
      <vt:lpstr>0과 NULL의 차이 설명 영상</vt:lpstr>
      <vt:lpstr>포인터 주의사항 – 주소연산자와 참조연산자</vt:lpstr>
      <vt:lpstr>포인터 주의사항 – 자료형 일치</vt:lpstr>
      <vt:lpstr>포인터 주의사항 – 포인터의 크기</vt:lpstr>
      <vt:lpstr>temp를 이용한 SWAP 함수</vt:lpstr>
      <vt:lpstr>매개변수 전달 방법</vt:lpstr>
      <vt:lpstr>포인터를 이용한 SWAP 함수 </vt:lpstr>
      <vt:lpstr>배열의 시작이 0인 이유 (1) </vt:lpstr>
      <vt:lpstr>배열 표기법과 포인터 표기법의 관계</vt:lpstr>
      <vt:lpstr>배열의 이름은 그 배열의 시작 주소이다</vt:lpstr>
      <vt:lpstr>배열의 이름은 그 배열의 시작 주소이다</vt:lpstr>
      <vt:lpstr>배열의 시작이 0인 이유 (2)</vt:lpstr>
      <vt:lpstr>배열의 시작이 0인 이유 (2)</vt:lpstr>
      <vt:lpstr>배열과 포인터의 관계 정리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이대은</dc:creator>
  <cp:lastModifiedBy>이대은</cp:lastModifiedBy>
  <cp:revision>92</cp:revision>
  <dcterms:created xsi:type="dcterms:W3CDTF">2023-12-28T14:54:23Z</dcterms:created>
  <dcterms:modified xsi:type="dcterms:W3CDTF">2024-01-04T19:27:09Z</dcterms:modified>
</cp:coreProperties>
</file>